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771" r:id="rId5"/>
    <p:sldMasterId id="2147483839" r:id="rId6"/>
  </p:sldMasterIdLst>
  <p:notesMasterIdLst>
    <p:notesMasterId r:id="rId89"/>
  </p:notesMasterIdLst>
  <p:handoutMasterIdLst>
    <p:handoutMasterId r:id="rId90"/>
  </p:handoutMasterIdLst>
  <p:sldIdLst>
    <p:sldId id="623" r:id="rId7"/>
    <p:sldId id="624" r:id="rId8"/>
    <p:sldId id="625" r:id="rId9"/>
    <p:sldId id="626" r:id="rId10"/>
    <p:sldId id="627" r:id="rId11"/>
    <p:sldId id="628" r:id="rId12"/>
    <p:sldId id="629" r:id="rId13"/>
    <p:sldId id="630" r:id="rId14"/>
    <p:sldId id="631" r:id="rId15"/>
    <p:sldId id="632" r:id="rId16"/>
    <p:sldId id="633" r:id="rId17"/>
    <p:sldId id="634" r:id="rId18"/>
    <p:sldId id="635" r:id="rId19"/>
    <p:sldId id="636" r:id="rId20"/>
    <p:sldId id="637" r:id="rId21"/>
    <p:sldId id="638" r:id="rId22"/>
    <p:sldId id="639" r:id="rId23"/>
    <p:sldId id="640" r:id="rId24"/>
    <p:sldId id="685" r:id="rId25"/>
    <p:sldId id="686" r:id="rId26"/>
    <p:sldId id="687" r:id="rId27"/>
    <p:sldId id="688" r:id="rId28"/>
    <p:sldId id="689" r:id="rId29"/>
    <p:sldId id="690" r:id="rId30"/>
    <p:sldId id="691" r:id="rId31"/>
    <p:sldId id="692" r:id="rId32"/>
    <p:sldId id="693" r:id="rId33"/>
    <p:sldId id="694" r:id="rId34"/>
    <p:sldId id="695" r:id="rId35"/>
    <p:sldId id="696" r:id="rId36"/>
    <p:sldId id="697" r:id="rId37"/>
    <p:sldId id="698" r:id="rId38"/>
    <p:sldId id="699" r:id="rId39"/>
    <p:sldId id="700" r:id="rId40"/>
    <p:sldId id="701" r:id="rId41"/>
    <p:sldId id="702" r:id="rId42"/>
    <p:sldId id="703" r:id="rId43"/>
    <p:sldId id="704" r:id="rId44"/>
    <p:sldId id="705" r:id="rId45"/>
    <p:sldId id="706" r:id="rId46"/>
    <p:sldId id="581" r:id="rId47"/>
    <p:sldId id="582" r:id="rId48"/>
    <p:sldId id="583" r:id="rId49"/>
    <p:sldId id="584" r:id="rId50"/>
    <p:sldId id="585" r:id="rId51"/>
    <p:sldId id="586" r:id="rId52"/>
    <p:sldId id="587" r:id="rId53"/>
    <p:sldId id="588" r:id="rId54"/>
    <p:sldId id="589" r:id="rId55"/>
    <p:sldId id="590" r:id="rId56"/>
    <p:sldId id="591" r:id="rId57"/>
    <p:sldId id="622" r:id="rId58"/>
    <p:sldId id="593" r:id="rId59"/>
    <p:sldId id="594" r:id="rId60"/>
    <p:sldId id="595" r:id="rId61"/>
    <p:sldId id="596" r:id="rId62"/>
    <p:sldId id="597" r:id="rId63"/>
    <p:sldId id="598" r:id="rId64"/>
    <p:sldId id="599" r:id="rId65"/>
    <p:sldId id="600" r:id="rId66"/>
    <p:sldId id="601" r:id="rId67"/>
    <p:sldId id="602" r:id="rId68"/>
    <p:sldId id="603" r:id="rId69"/>
    <p:sldId id="604" r:id="rId70"/>
    <p:sldId id="605" r:id="rId71"/>
    <p:sldId id="669" r:id="rId72"/>
    <p:sldId id="670" r:id="rId73"/>
    <p:sldId id="671" r:id="rId74"/>
    <p:sldId id="672" r:id="rId75"/>
    <p:sldId id="673" r:id="rId76"/>
    <p:sldId id="674" r:id="rId77"/>
    <p:sldId id="675" r:id="rId78"/>
    <p:sldId id="676" r:id="rId79"/>
    <p:sldId id="677" r:id="rId80"/>
    <p:sldId id="678" r:id="rId81"/>
    <p:sldId id="679" r:id="rId82"/>
    <p:sldId id="680" r:id="rId83"/>
    <p:sldId id="681" r:id="rId84"/>
    <p:sldId id="682" r:id="rId85"/>
    <p:sldId id="683" r:id="rId86"/>
    <p:sldId id="684" r:id="rId87"/>
    <p:sldId id="617" r:id="rId88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5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2AA0"/>
    <a:srgbClr val="00B0CA"/>
    <a:srgbClr val="5E2750"/>
    <a:srgbClr val="EB9700"/>
    <a:srgbClr val="FECB00"/>
    <a:srgbClr val="A8B400"/>
    <a:srgbClr val="007C92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4" y="84"/>
      </p:cViewPr>
      <p:guideLst>
        <p:guide orient="horz" pos="1620"/>
        <p:guide pos="15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1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Mujeres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Informática</c:v>
                </c:pt>
              </c:strCache>
            </c:strRef>
          </c:cat>
          <c:val>
            <c:numRef>
              <c:f>Hoja1!$B$2</c:f>
              <c:numCache>
                <c:formatCode>0%</c:formatCode>
                <c:ptCount val="1"/>
                <c:pt idx="0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21-4531-84E0-D3385554B008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Hombres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Informática</c:v>
                </c:pt>
              </c:strCache>
            </c:strRef>
          </c:cat>
          <c:val>
            <c:numRef>
              <c:f>Hoja1!$C$2</c:f>
              <c:numCache>
                <c:formatCode>0%</c:formatCode>
                <c:ptCount val="1"/>
                <c:pt idx="0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21-4531-84E0-D3385554B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599959984"/>
        <c:axId val="1599957072"/>
      </c:barChart>
      <c:catAx>
        <c:axId val="159995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99957072"/>
        <c:crosses val="autoZero"/>
        <c:auto val="1"/>
        <c:lblAlgn val="ctr"/>
        <c:lblOffset val="100"/>
        <c:noMultiLvlLbl val="0"/>
      </c:catAx>
      <c:valAx>
        <c:axId val="1599957072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9995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16/12/2019</a:t>
            </a:fld>
            <a:endParaRPr lang="en-GB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‹Nº›</a:t>
            </a:fld>
            <a:endParaRPr lang="en-GB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16/12/2019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739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50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805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447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84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834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60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374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089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205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9286-48F4-B245-9FAA-4556260A9DF7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32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354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C9286-48F4-B245-9FAA-4556260A9DF7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312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240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947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148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970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176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164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475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515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30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655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80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310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8876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440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882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499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746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236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Como ejemplo de algoritmo solicitar</a:t>
            </a:r>
            <a:r>
              <a:rPr lang="es-ES" baseline="0" dirty="0"/>
              <a:t> que os digan como harían un huevo frito.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38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97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932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973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93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42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27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157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308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3E1866-6ABF-4414-AFB5-B91146A1FA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350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38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75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7563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333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6809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9034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117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47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7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305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8054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146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822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955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1004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3691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1095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719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928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6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484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9783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2760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36342849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42126956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251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958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Haga clic en el icono para agregar un gráfico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424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</p:txBody>
      </p:sp>
    </p:spTree>
    <p:extLst>
      <p:ext uri="{BB962C8B-B14F-4D97-AF65-F5344CB8AC3E}">
        <p14:creationId xmlns:p14="http://schemas.microsoft.com/office/powerpoint/2010/main" val="58141231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341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90899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3259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/>
              <a:t>16 December 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8926198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2745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16 December 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4946167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/>
              <a:t>16 December 2019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012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/>
              <a:t>16 December 2019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9272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76665199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F61B-5796-7748-BE46-4A7CC71EA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34355-D85B-0949-BF8D-6C357C0FC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319A1-8D5A-B945-B8D5-0E15AC64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3FC64-24C8-BB46-BAE1-172EC867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EAE8A-176D-AE4E-940D-AE6D58AC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3931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75D-D76A-594E-9ABA-39EFF6E2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8E245-2B49-3541-A13F-D9907DD33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617FB-6913-184A-B09F-518BE6EF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22286-C703-ED4D-A936-B179CCF6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0222-543A-E942-93BB-7763C647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19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F9573-B46B-1B44-BDE3-1C1C5304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FB3D9-975B-2F4D-971C-10A942C34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12BEB-1562-7C4D-A7E5-08B31C4B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30BC9-820D-4844-84B3-7312739E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BB1BB-A997-E94C-86D3-B2B4E257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1124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6221-4AD3-BE44-9DC0-3DC01DC1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F881A-FCA5-B342-A120-9FF9A51CF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7BE3C-7045-CE44-A69C-8428931F0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D9028-C995-5A44-A9EE-74B28A0D0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88E76-079B-034F-A63D-191687EE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D5A6D-E3BF-204B-8D36-953534C0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038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EA1F-9108-A944-87C9-2E2B78D2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494F8-9114-CA40-B615-20967EE5C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D2915-3707-6D4B-AA4D-F8B777F9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B5532-C3DA-0D45-A72E-4A41EE1EF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453677-90BB-B74D-BC6A-BACAC7B85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055CB6-34EA-2B43-B4E2-57389EA9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D8D820-DA1D-654D-A029-7D5CBD144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46A32-A17F-5F41-9480-F4D4C6D5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4059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D52E-FAA2-454B-9DA0-7E193B10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6A05D-8411-7648-9F2E-1BEB3FAC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3EDAF-8DBA-214A-9D85-EFB64298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2C30F-6121-DD4E-B96D-BD2BA5C92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7147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6A27D9-C3A6-954E-92E8-CBDA7A40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9BF35-3AB5-7B4F-97E8-3CD9703BF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99793-CB19-8641-8E19-E1CB66E7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4008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0412B-AA32-0743-874C-D9F5519A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E7407-F46B-A849-AE69-A769EC23C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50EB6-D022-E64F-9856-4B9E94947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99926-212F-9747-A520-C6B2A439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974CA-1406-6C42-8F07-F8D01712A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C3FC8-64A9-4C42-87CD-52C5B783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827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9D35-5F02-DA4E-B4D6-9DDA016A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8A82E-BA64-5F40-9958-7031F08E6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5BD42-66A3-9044-ADD5-8F01C4D8A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8625E-9C86-A443-B2FD-A631DE69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AEA1C-E596-9445-A865-38CDFC8B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A7594-EE1D-3641-AE2B-2987658B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313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7C36-5A6B-C14F-BFD8-7EFFECCE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8C0FCF-F3A7-424B-B051-FFFA87D32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431D1-23C1-F745-BE77-C62D2830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33F9D-9EAB-3E4E-8D09-C7F499CED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68C1E-6EC6-684E-A5A6-A64C1FEA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6866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B88F7-3C39-3D40-93D9-32F8A0012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C0015-2031-4048-A882-49DB5623A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7551-83A3-A645-B123-B6CAF586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08407-6612-744A-9F05-A0E4834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BF5D1-107F-3A4A-856D-957630B5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0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16 December 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16 December 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16 December 2019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16 December 2019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8004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280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7201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184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77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7446996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751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98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601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783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681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12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70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6133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709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421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160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879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450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5612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9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664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534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779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980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50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68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158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533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8425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0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7.xml"/><Relationship Id="rId63" Type="http://schemas.openxmlformats.org/officeDocument/2006/relationships/slideLayout" Target="../slideLayouts/slideLayout133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40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15.xml"/><Relationship Id="rId53" Type="http://schemas.openxmlformats.org/officeDocument/2006/relationships/slideLayout" Target="../slideLayouts/slideLayout123.xml"/><Relationship Id="rId58" Type="http://schemas.openxmlformats.org/officeDocument/2006/relationships/slideLayout" Target="../slideLayouts/slideLayout128.xml"/><Relationship Id="rId6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75.xml"/><Relationship Id="rId61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43" Type="http://schemas.openxmlformats.org/officeDocument/2006/relationships/slideLayout" Target="../slideLayouts/slideLayout113.xml"/><Relationship Id="rId48" Type="http://schemas.openxmlformats.org/officeDocument/2006/relationships/slideLayout" Target="../slideLayouts/slideLayout118.xml"/><Relationship Id="rId56" Type="http://schemas.openxmlformats.org/officeDocument/2006/relationships/slideLayout" Target="../slideLayouts/slideLayout126.xml"/><Relationship Id="rId64" Type="http://schemas.openxmlformats.org/officeDocument/2006/relationships/slideLayout" Target="../slideLayouts/slideLayout13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78.xml"/><Relationship Id="rId5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6.xml"/><Relationship Id="rId59" Type="http://schemas.openxmlformats.org/officeDocument/2006/relationships/slideLayout" Target="../slideLayouts/slideLayout129.xml"/><Relationship Id="rId6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90.xml"/><Relationship Id="rId41" Type="http://schemas.openxmlformats.org/officeDocument/2006/relationships/slideLayout" Target="../slideLayouts/slideLayout111.xml"/><Relationship Id="rId54" Type="http://schemas.openxmlformats.org/officeDocument/2006/relationships/slideLayout" Target="../slideLayouts/slideLayout124.xml"/><Relationship Id="rId6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19.xml"/><Relationship Id="rId5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14.xml"/><Relationship Id="rId52" Type="http://schemas.openxmlformats.org/officeDocument/2006/relationships/slideLayout" Target="../slideLayouts/slideLayout122.xml"/><Relationship Id="rId60" Type="http://schemas.openxmlformats.org/officeDocument/2006/relationships/slideLayout" Target="../slideLayouts/slideLayout130.xml"/><Relationship Id="rId6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20.xml"/><Relationship Id="rId55" Type="http://schemas.openxmlformats.org/officeDocument/2006/relationships/slideLayout" Target="../slideLayouts/slideLayout1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AD47607F-D0CB-4AC6-9566-046428C59115}" type="datetime3">
              <a:rPr lang="en-US" smtClean="0"/>
              <a:pPr/>
              <a:t>16 December 2019</a:t>
            </a:fld>
            <a:endParaRPr lang="en-US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s-E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  <p:sldLayoutId id="2147483768" r:id="rId68"/>
    <p:sldLayoutId id="2147483769" r:id="rId69"/>
    <p:sldLayoutId id="2147483770" r:id="rId70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5ACE7FFD-0E67-4B6B-A6A9-E7C83785CC72}" type="datetime3">
              <a:rPr lang="en-US" smtClean="0"/>
              <a:t>16 December 2019</a:t>
            </a:fld>
            <a:endParaRPr lang="en-US"/>
          </a:p>
        </p:txBody>
      </p:sp>
      <p:sp>
        <p:nvSpPr>
          <p:cNvPr id="8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de-DE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0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  <p:sldLayoutId id="2147483808" r:id="rId37"/>
    <p:sldLayoutId id="2147483809" r:id="rId38"/>
    <p:sldLayoutId id="2147483810" r:id="rId39"/>
    <p:sldLayoutId id="2147483811" r:id="rId40"/>
    <p:sldLayoutId id="2147483812" r:id="rId41"/>
    <p:sldLayoutId id="2147483813" r:id="rId42"/>
    <p:sldLayoutId id="214748381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23" r:id="rId52"/>
    <p:sldLayoutId id="2147483824" r:id="rId53"/>
    <p:sldLayoutId id="2147483825" r:id="rId54"/>
    <p:sldLayoutId id="2147483826" r:id="rId55"/>
    <p:sldLayoutId id="2147483827" r:id="rId56"/>
    <p:sldLayoutId id="2147483828" r:id="rId57"/>
    <p:sldLayoutId id="2147483829" r:id="rId58"/>
    <p:sldLayoutId id="2147483830" r:id="rId59"/>
    <p:sldLayoutId id="2147483831" r:id="rId60"/>
    <p:sldLayoutId id="2147483832" r:id="rId61"/>
    <p:sldLayoutId id="2147483833" r:id="rId62"/>
    <p:sldLayoutId id="2147483834" r:id="rId63"/>
    <p:sldLayoutId id="2147483835" r:id="rId64"/>
    <p:sldLayoutId id="2147483836" r:id="rId65"/>
    <p:sldLayoutId id="2147483837" r:id="rId66"/>
    <p:sldLayoutId id="2147483838" r:id="rId6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3" orient="horz" pos="2820">
          <p15:clr>
            <a:srgbClr val="F26B43"/>
          </p15:clr>
        </p15:guide>
        <p15:guide id="4" pos="5602">
          <p15:clr>
            <a:srgbClr val="F26B43"/>
          </p15:clr>
        </p15:guide>
        <p15:guide id="5" pos="2812">
          <p15:clr>
            <a:srgbClr val="F26B43"/>
          </p15:clr>
        </p15:guide>
        <p15:guide id="6" pos="2948">
          <p15:clr>
            <a:srgbClr val="F26B43"/>
          </p15:clr>
        </p15:guide>
        <p15:guide id="7" orient="horz" pos="55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E7924-E9EB-F046-91F0-44F1A16D5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FE77D-0A5B-464D-A2CF-AC28EE7C9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3A7BF-57E4-6643-A338-1AC32BA2D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2FA96-93F2-BD4E-845F-E1E01FA79463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C0F8F-DF6A-504F-881E-EE29E2086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9A366-BC89-6B48-849D-A975C0D9F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70BA5-A49F-1C42-9E9C-CA2EFE56FA1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MSIPCMContentMarking" descr="{&quot;HashCode&quot;:-1699574231,&quot;Placement&quot;:&quot;Footer&quot;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s-E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39479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9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95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96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97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98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colorcodes.com/e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Relationship Id="rId6" Type="http://schemas.openxmlformats.org/officeDocument/2006/relationships/hyperlink" Target="http://www.educacionyfp.gob.es/servicios-al-ciudadano-mecd/en/estadisticas/educacion/universitaria/estadisticas/estadistica-indicadores-universitarios/2018-2019.html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1.png"/><Relationship Id="rId7" Type="http://schemas.microsoft.com/office/2007/relationships/hdphoto" Target="../media/hdphoto3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8.xml"/><Relationship Id="rId6" Type="http://schemas.microsoft.com/office/2007/relationships/hdphoto" Target="../media/hdphoto2.wdp"/><Relationship Id="rId5" Type="http://schemas.openxmlformats.org/officeDocument/2006/relationships/image" Target="../media/image112.pn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98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13.png"/><Relationship Id="rId5" Type="http://schemas.openxmlformats.org/officeDocument/2006/relationships/image" Target="../media/image98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17.png"/><Relationship Id="rId5" Type="http://schemas.openxmlformats.org/officeDocument/2006/relationships/image" Target="../media/image115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0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18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25.png"/><Relationship Id="rId5" Type="http://schemas.openxmlformats.org/officeDocument/2006/relationships/image" Target="../media/image124.jpeg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86.jpeg"/><Relationship Id="rId4" Type="http://schemas.openxmlformats.org/officeDocument/2006/relationships/image" Target="../media/image8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3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87.png"/><Relationship Id="rId4" Type="http://schemas.openxmlformats.org/officeDocument/2006/relationships/image" Target="../media/image8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Lenguaje_formal" TargetMode="External"/><Relationship Id="rId7" Type="http://schemas.openxmlformats.org/officeDocument/2006/relationships/image" Target="../media/image15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9.xml"/><Relationship Id="rId6" Type="http://schemas.openxmlformats.org/officeDocument/2006/relationships/hyperlink" Target="https://es.wikipedia.org/wiki/Computadora" TargetMode="External"/><Relationship Id="rId5" Type="http://schemas.openxmlformats.org/officeDocument/2006/relationships/hyperlink" Target="https://es.wikipedia.org/wiki/Algoritmo" TargetMode="External"/><Relationship Id="rId4" Type="http://schemas.openxmlformats.org/officeDocument/2006/relationships/hyperlink" Target="https://es.wikipedia.org/wiki/Instrucci%C3%B3n_(inform%C3%A1tica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9.xml"/><Relationship Id="rId5" Type="http://schemas.microsoft.com/office/2007/relationships/hdphoto" Target="../media/hdphoto6.wdp"/><Relationship Id="rId4" Type="http://schemas.openxmlformats.org/officeDocument/2006/relationships/image" Target="../media/image15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9.xml"/><Relationship Id="rId4" Type="http://schemas.microsoft.com/office/2007/relationships/hdphoto" Target="../media/hdphoto6.wdp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88.jpeg"/><Relationship Id="rId4" Type="http://schemas.openxmlformats.org/officeDocument/2006/relationships/image" Target="../media/image8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163.png"/><Relationship Id="rId5" Type="http://schemas.openxmlformats.org/officeDocument/2006/relationships/image" Target="../media/image160.png"/><Relationship Id="rId4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0.xml"/><Relationship Id="rId4" Type="http://schemas.openxmlformats.org/officeDocument/2006/relationships/hyperlink" Target="https://jquery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7297457" cy="448447"/>
          </a:xfrm>
        </p:spPr>
        <p:txBody>
          <a:bodyPr/>
          <a:lstStyle/>
          <a:p>
            <a:r>
              <a:rPr lang="en-GB"/>
              <a:t>¡¡¡BIENVENIDAS!!!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5302250" y="3299459"/>
            <a:ext cx="3240998" cy="16764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20558-2FDE-DC45-897A-3E9B477DC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027" y="1264585"/>
            <a:ext cx="2503021" cy="2602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712" y="4432148"/>
            <a:ext cx="5429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375070" y="4713136"/>
            <a:ext cx="413410" cy="23888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s-ES"/>
              <a:t>Estructura base de un documento HTML</a:t>
            </a:r>
          </a:p>
        </p:txBody>
      </p:sp>
      <p:sp>
        <p:nvSpPr>
          <p:cNvPr id="9" name="1 CuadroTexto"/>
          <p:cNvSpPr txBox="1"/>
          <p:nvPr/>
        </p:nvSpPr>
        <p:spPr>
          <a:xfrm>
            <a:off x="1737225" y="533411"/>
            <a:ext cx="5051255" cy="460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chemeClr val="accent3"/>
                </a:solidFill>
              </a:rPr>
              <a:t>&lt;!DOCTYPE html&gt;</a:t>
            </a: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>
              <a:solidFill>
                <a:schemeClr val="accent3"/>
              </a:solidFill>
            </a:endParaRP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chemeClr val="accent2"/>
                </a:solidFill>
              </a:rPr>
              <a:t>&lt;html </a:t>
            </a:r>
            <a:r>
              <a:rPr lang="en-US" err="1"/>
              <a:t>lang</a:t>
            </a:r>
            <a:r>
              <a:rPr lang="en-US"/>
              <a:t>="</a:t>
            </a:r>
            <a:r>
              <a:rPr lang="en-US" err="1"/>
              <a:t>es</a:t>
            </a:r>
            <a:r>
              <a:rPr lang="en-US"/>
              <a:t>"</a:t>
            </a:r>
            <a:r>
              <a:rPr lang="en-US">
                <a:solidFill>
                  <a:schemeClr val="accent2"/>
                </a:solidFill>
              </a:rPr>
              <a:t>&gt;</a:t>
            </a: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>
              <a:solidFill>
                <a:srgbClr val="000000">
                  <a:lumMod val="95000"/>
                  <a:lumOff val="5000"/>
                </a:srgbClr>
              </a:solidFill>
            </a:endParaRP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  &lt;head&gt;</a:t>
            </a: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>
              <a:solidFill>
                <a:schemeClr val="accent4">
                  <a:lumMod val="75000"/>
                </a:schemeClr>
              </a:solidFill>
            </a:endParaRP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rgbClr val="000000">
                    <a:lumMod val="95000"/>
                    <a:lumOff val="5000"/>
                  </a:srgbClr>
                </a:solidFill>
              </a:rPr>
              <a:t>    	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&lt;title&gt; </a:t>
            </a: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rgbClr val="000000">
                    <a:lumMod val="95000"/>
                    <a:lumOff val="5000"/>
                  </a:srgbClr>
                </a:solidFill>
              </a:rPr>
              <a:t>	</a:t>
            </a:r>
            <a:r>
              <a:rPr lang="en-US" err="1">
                <a:solidFill>
                  <a:srgbClr val="000000">
                    <a:lumMod val="95000"/>
                    <a:lumOff val="5000"/>
                  </a:srgbClr>
                </a:solidFill>
              </a:rPr>
              <a:t>Título</a:t>
            </a:r>
            <a:r>
              <a:rPr lang="en-US">
                <a:solidFill>
                  <a:srgbClr val="000000">
                    <a:lumMod val="95000"/>
                    <a:lumOff val="5000"/>
                  </a:srgbClr>
                </a:solidFill>
              </a:rPr>
              <a:t> de la </a:t>
            </a:r>
            <a:r>
              <a:rPr lang="en-US" err="1">
                <a:solidFill>
                  <a:srgbClr val="000000">
                    <a:lumMod val="95000"/>
                    <a:lumOff val="5000"/>
                  </a:srgbClr>
                </a:solidFill>
              </a:rPr>
              <a:t>página</a:t>
            </a:r>
            <a:r>
              <a:rPr lang="en-US">
                <a:solidFill>
                  <a:srgbClr val="000000">
                    <a:lumMod val="95000"/>
                    <a:lumOff val="5000"/>
                  </a:srgbClr>
                </a:solidFill>
              </a:rPr>
              <a:t> </a:t>
            </a: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	&lt;/title&gt;</a:t>
            </a:r>
          </a:p>
          <a:p>
            <a:pPr marL="742950" lvl="1" indent="-28575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100" b="1">
              <a:solidFill>
                <a:schemeClr val="accent6"/>
              </a:solidFill>
            </a:endParaRP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rgbClr val="000000">
                    <a:lumMod val="95000"/>
                    <a:lumOff val="5000"/>
                  </a:srgbClr>
                </a:solidFill>
              </a:rPr>
              <a:t> 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&lt;/head&gt;</a:t>
            </a: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>
              <a:solidFill>
                <a:srgbClr val="000000">
                  <a:lumMod val="95000"/>
                  <a:lumOff val="5000"/>
                </a:srgbClr>
              </a:solidFill>
            </a:endParaRP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rgbClr val="000000">
                    <a:lumMod val="95000"/>
                    <a:lumOff val="5000"/>
                  </a:srgbClr>
                </a:solidFill>
              </a:rPr>
              <a:t>  </a:t>
            </a:r>
            <a:r>
              <a:rPr lang="en-US">
                <a:solidFill>
                  <a:srgbClr val="00B0F0"/>
                </a:solidFill>
              </a:rPr>
              <a:t>&lt;body&gt;</a:t>
            </a: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rgbClr val="00B0F0"/>
                </a:solidFill>
              </a:rPr>
              <a:t>	</a:t>
            </a:r>
            <a:r>
              <a:rPr lang="en-US"/>
              <a:t>Parte visible de la </a:t>
            </a:r>
            <a:r>
              <a:rPr lang="en-US" err="1"/>
              <a:t>página</a:t>
            </a:r>
            <a:r>
              <a:rPr lang="en-US"/>
              <a:t> web</a:t>
            </a: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rgbClr val="000000">
                    <a:lumMod val="95000"/>
                    <a:lumOff val="5000"/>
                  </a:srgbClr>
                </a:solidFill>
              </a:rPr>
              <a:t>  </a:t>
            </a:r>
            <a:r>
              <a:rPr lang="en-US">
                <a:solidFill>
                  <a:srgbClr val="00B0F0"/>
                </a:solidFill>
              </a:rPr>
              <a:t>&lt;/body&gt;</a:t>
            </a: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>
              <a:solidFill>
                <a:srgbClr val="000000">
                  <a:lumMod val="95000"/>
                  <a:lumOff val="5000"/>
                </a:srgbClr>
              </a:solidFill>
            </a:endParaRPr>
          </a:p>
          <a:p>
            <a:pPr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>
                <a:solidFill>
                  <a:schemeClr val="accent2"/>
                </a:solidFill>
              </a:rPr>
              <a:t>&lt;/html&gt;</a:t>
            </a:r>
            <a:endParaRPr lang="es-ES">
              <a:solidFill>
                <a:schemeClr val="accent2"/>
              </a:solidFill>
            </a:endParaRPr>
          </a:p>
        </p:txBody>
      </p:sp>
      <p:sp>
        <p:nvSpPr>
          <p:cNvPr id="2" name="Llamada con línea 1 (borde y barra de énfasis) 1"/>
          <p:cNvSpPr/>
          <p:nvPr/>
        </p:nvSpPr>
        <p:spPr>
          <a:xfrm>
            <a:off x="5032374" y="620063"/>
            <a:ext cx="2397125" cy="253394"/>
          </a:xfrm>
          <a:prstGeom prst="accentBorderCallout1">
            <a:avLst>
              <a:gd name="adj1" fmla="val 18750"/>
              <a:gd name="adj2" fmla="val -8333"/>
              <a:gd name="adj3" fmla="val 46256"/>
              <a:gd name="adj4" fmla="val -66500"/>
            </a:avLst>
          </a:prstGeom>
          <a:solidFill>
            <a:schemeClr val="accent3"/>
          </a:solidFill>
          <a:ln w="25400" cap="flat" cmpd="sng" algn="ctr">
            <a:solidFill>
              <a:schemeClr val="accent3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odafone Rg" pitchFamily="34" charset="0"/>
              </a:rPr>
              <a:t>Versión de HTML que estamos usando</a:t>
            </a:r>
            <a:endParaRPr lang="es-ES" sz="1200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odafone Rg" pitchFamily="34" charset="0"/>
            </a:endParaRPr>
          </a:p>
        </p:txBody>
      </p:sp>
      <p:sp>
        <p:nvSpPr>
          <p:cNvPr id="10" name="Llamada con línea 1 (borde y barra de énfasis) 9"/>
          <p:cNvSpPr/>
          <p:nvPr/>
        </p:nvSpPr>
        <p:spPr>
          <a:xfrm>
            <a:off x="5032374" y="1159462"/>
            <a:ext cx="2397125" cy="253394"/>
          </a:xfrm>
          <a:prstGeom prst="accentBorderCallout1">
            <a:avLst>
              <a:gd name="adj1" fmla="val 18750"/>
              <a:gd name="adj2" fmla="val -8333"/>
              <a:gd name="adj3" fmla="val 31712"/>
              <a:gd name="adj4" fmla="val -67169"/>
            </a:avLst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odafone Rg" pitchFamily="34" charset="0"/>
              </a:rPr>
              <a:t>Comienzo del documento HTML</a:t>
            </a:r>
            <a:endParaRPr lang="es-ES" sz="1200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odafone Rg" pitchFamily="34" charset="0"/>
            </a:endParaRPr>
          </a:p>
        </p:txBody>
      </p:sp>
      <p:sp>
        <p:nvSpPr>
          <p:cNvPr id="11" name="Llamada con línea 1 (borde y barra de énfasis) 10"/>
          <p:cNvSpPr/>
          <p:nvPr/>
        </p:nvSpPr>
        <p:spPr>
          <a:xfrm>
            <a:off x="5032374" y="1849876"/>
            <a:ext cx="2397125" cy="708233"/>
          </a:xfrm>
          <a:prstGeom prst="accentBorderCallout1">
            <a:avLst>
              <a:gd name="adj1" fmla="val 18750"/>
              <a:gd name="adj2" fmla="val -8333"/>
              <a:gd name="adj3" fmla="val -5180"/>
              <a:gd name="adj4" fmla="val -99753"/>
            </a:avLst>
          </a:prstGeom>
          <a:solidFill>
            <a:schemeClr val="accent4">
              <a:lumMod val="75000"/>
            </a:schemeClr>
          </a:solidFill>
          <a:ln w="2540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Encabezado</a:t>
            </a:r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web. 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Aquí</a:t>
            </a:r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cargaremos</a:t>
            </a:r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</a:t>
            </a:r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</a:t>
            </a:r>
            <a:r>
              <a:rPr lang="en-US" sz="12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estilos</a:t>
            </a:r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utilizados</a:t>
            </a:r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 web</a:t>
            </a:r>
            <a:endParaRPr lang="es-ES" sz="1200" i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lamada con línea 1 (borde y barra de énfasis) 11"/>
          <p:cNvSpPr/>
          <p:nvPr/>
        </p:nvSpPr>
        <p:spPr>
          <a:xfrm>
            <a:off x="5032374" y="2904120"/>
            <a:ext cx="2397125" cy="708233"/>
          </a:xfrm>
          <a:prstGeom prst="accentBorderCallout1">
            <a:avLst>
              <a:gd name="adj1" fmla="val 18750"/>
              <a:gd name="adj2" fmla="val -8333"/>
              <a:gd name="adj3" fmla="val 127135"/>
              <a:gd name="adj4" fmla="val -97086"/>
            </a:avLst>
          </a:prstGeom>
          <a:solidFill>
            <a:srgbClr val="00B0F0"/>
          </a:solidFill>
          <a:ln w="25400" cap="flat" cmpd="sng" algn="ctr">
            <a:solidFill>
              <a:srgbClr val="00B0F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285750" indent="-285750" algn="ctr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200" err="1">
                <a:solidFill>
                  <a:schemeClr val="bg1"/>
                </a:solidFill>
              </a:rPr>
              <a:t>Cuerpo</a:t>
            </a:r>
            <a:r>
              <a:rPr lang="en-US" sz="1200">
                <a:solidFill>
                  <a:schemeClr val="bg1"/>
                </a:solidFill>
              </a:rPr>
              <a:t> de la web: </a:t>
            </a:r>
          </a:p>
          <a:p>
            <a:pPr marL="285750" indent="-285750" algn="ctr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200" err="1">
                <a:solidFill>
                  <a:schemeClr val="bg1"/>
                </a:solidFill>
              </a:rPr>
              <a:t>Aquí</a:t>
            </a:r>
            <a:r>
              <a:rPr lang="en-US" sz="1200">
                <a:solidFill>
                  <a:schemeClr val="bg1"/>
                </a:solidFill>
              </a:rPr>
              <a:t> </a:t>
            </a:r>
            <a:r>
              <a:rPr lang="en-US" sz="1200" err="1">
                <a:solidFill>
                  <a:schemeClr val="bg1"/>
                </a:solidFill>
              </a:rPr>
              <a:t>escribiremos</a:t>
            </a:r>
            <a:r>
              <a:rPr lang="en-US" sz="1200">
                <a:solidFill>
                  <a:schemeClr val="bg1"/>
                </a:solidFill>
              </a:rPr>
              <a:t> el </a:t>
            </a:r>
            <a:r>
              <a:rPr lang="en-US" sz="1200" err="1">
                <a:solidFill>
                  <a:schemeClr val="bg1"/>
                </a:solidFill>
              </a:rPr>
              <a:t>contenido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Llamada con línea 1 (borde y barra de énfasis) 12"/>
          <p:cNvSpPr/>
          <p:nvPr/>
        </p:nvSpPr>
        <p:spPr>
          <a:xfrm>
            <a:off x="5089525" y="4679715"/>
            <a:ext cx="2397125" cy="253394"/>
          </a:xfrm>
          <a:prstGeom prst="accentBorderCallout1">
            <a:avLst>
              <a:gd name="adj1" fmla="val 18750"/>
              <a:gd name="adj2" fmla="val -8333"/>
              <a:gd name="adj3" fmla="val 91856"/>
              <a:gd name="adj4" fmla="val -101445"/>
            </a:avLst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odafone Rg" pitchFamily="34" charset="0"/>
              </a:rPr>
              <a:t>Fin del documento HTML</a:t>
            </a:r>
            <a:endParaRPr lang="es-ES" sz="1200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257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 sección HEAD y la sección BODY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Rectángulo 6"/>
          <p:cNvSpPr/>
          <p:nvPr/>
        </p:nvSpPr>
        <p:spPr>
          <a:xfrm>
            <a:off x="2266950" y="2885943"/>
            <a:ext cx="67897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Alberga el "contenido" real de la página.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Establece cómo se visualizan los elementos.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Hace uso de los scripts y hojas de estilo definidos en la sección </a:t>
            </a:r>
            <a:r>
              <a:rPr lang="es-ES">
                <a:solidFill>
                  <a:schemeClr val="accent4">
                    <a:lumMod val="75000"/>
                  </a:schemeClr>
                </a:solidFill>
              </a:rPr>
              <a:t>HEAD</a:t>
            </a:r>
            <a:r>
              <a:rPr lang="es-ES"/>
              <a:t>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11512" y="730016"/>
            <a:ext cx="58451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Contiene </a:t>
            </a:r>
            <a:r>
              <a:rPr lang="es-ES" err="1"/>
              <a:t>metainformación</a:t>
            </a:r>
            <a:r>
              <a:rPr lang="es-ES"/>
              <a:t> de la página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Establecemos título y palabras clave para los buscadores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Incluimos hojas de estilo (CSS) a utilizar en la página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/>
          </a:p>
        </p:txBody>
      </p:sp>
      <p:sp>
        <p:nvSpPr>
          <p:cNvPr id="9" name="Pentágono 8"/>
          <p:cNvSpPr/>
          <p:nvPr/>
        </p:nvSpPr>
        <p:spPr>
          <a:xfrm>
            <a:off x="348645" y="3035282"/>
            <a:ext cx="1918305" cy="1219218"/>
          </a:xfrm>
          <a:prstGeom prst="homePlate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odafone Rg" pitchFamily="34" charset="0"/>
              </a:rPr>
              <a:t>BODY</a:t>
            </a:r>
            <a:endParaRPr lang="es-ES" sz="36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odafone Rg" pitchFamily="34" charset="0"/>
            </a:endParaRPr>
          </a:p>
        </p:txBody>
      </p:sp>
      <p:sp>
        <p:nvSpPr>
          <p:cNvPr id="10" name="Pentágono 9"/>
          <p:cNvSpPr/>
          <p:nvPr/>
        </p:nvSpPr>
        <p:spPr>
          <a:xfrm>
            <a:off x="1109360" y="875704"/>
            <a:ext cx="1918305" cy="1219218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odafone Rg" pitchFamily="34" charset="0"/>
              </a:rPr>
              <a:t>HEAD</a:t>
            </a:r>
            <a:endParaRPr lang="es-ES" sz="36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16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r="25138" b="4591"/>
          <a:stretch/>
        </p:blipFill>
        <p:spPr>
          <a:xfrm>
            <a:off x="561367" y="214312"/>
            <a:ext cx="5290766" cy="39052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Recuerda….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39912" y="4170325"/>
            <a:ext cx="6538913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s-ES"/>
              <a:t>…El Head siempre va primero</a:t>
            </a:r>
          </a:p>
        </p:txBody>
      </p:sp>
    </p:spTree>
    <p:extLst>
      <p:ext uri="{BB962C8B-B14F-4D97-AF65-F5344CB8AC3E}">
        <p14:creationId xmlns:p14="http://schemas.microsoft.com/office/powerpoint/2010/main" val="302444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chemeClr val="bg1"/>
                </a:solidFill>
              </a:rPr>
              <a:pPr/>
              <a:t>13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BBE9545-EB61-4270-ADFD-F577805ECB44}" type="datetime3">
              <a:rPr lang="en-US" smtClean="0">
                <a:solidFill>
                  <a:schemeClr val="bg1"/>
                </a:solidFill>
              </a:rPr>
              <a:t>16 December 2019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394097"/>
          </a:xfrm>
        </p:spPr>
        <p:txBody>
          <a:bodyPr/>
          <a:lstStyle/>
          <a:p>
            <a:r>
              <a:rPr lang="en-GB"/>
              <a:t>HTML -  </a:t>
            </a:r>
            <a:r>
              <a:rPr lang="en-GB" err="1"/>
              <a:t>Cabecera</a:t>
            </a:r>
            <a:r>
              <a:rPr lang="en-GB"/>
              <a:t>/</a:t>
            </a:r>
            <a:r>
              <a:rPr lang="en-GB" err="1"/>
              <a:t>Cuerpo</a:t>
            </a:r>
            <a:r>
              <a:rPr lang="en-GB"/>
              <a:t> (</a:t>
            </a:r>
            <a:r>
              <a:rPr lang="en-GB" err="1"/>
              <a:t>Texto</a:t>
            </a:r>
            <a:r>
              <a:rPr lang="en-GB"/>
              <a:t>)</a:t>
            </a:r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88" y="1299846"/>
            <a:ext cx="4268879" cy="246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ángulo 12"/>
          <p:cNvSpPr/>
          <p:nvPr/>
        </p:nvSpPr>
        <p:spPr>
          <a:xfrm>
            <a:off x="5302250" y="1455419"/>
            <a:ext cx="3240998" cy="514897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302250" y="3011717"/>
            <a:ext cx="3240998" cy="45538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50825" y="1171575"/>
            <a:ext cx="4114470" cy="2295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s-ES">
              <a:latin typeface="Vodafone Rg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56773" y="1137385"/>
            <a:ext cx="4739053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 </a:t>
            </a:r>
            <a:r>
              <a:rPr lang="es-ES" sz="1000" b="1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425"/>
              </a:lnSpc>
            </a:pP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 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 esta manera ponemos comentarios al código-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</a:p>
          <a:p>
            <a:pPr lvl="2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Esta es mi página web 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s-ES" sz="1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VAMOS A HACER UNA PAGINA WEB 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/h1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Are you Ready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p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puedo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escribir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comentarios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51" y="1924020"/>
            <a:ext cx="3240998" cy="12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8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chemeClr val="bg1"/>
                </a:solidFill>
              </a:rPr>
              <a:pPr/>
              <a:t>14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BBE9545-EB61-4270-ADFD-F577805ECB44}" type="datetime3">
              <a:rPr lang="en-US" smtClean="0">
                <a:solidFill>
                  <a:schemeClr val="bg1"/>
                </a:solidFill>
              </a:rPr>
              <a:t>16 December 2019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286391"/>
          </a:xfrm>
        </p:spPr>
        <p:txBody>
          <a:bodyPr/>
          <a:lstStyle/>
          <a:p>
            <a:r>
              <a:rPr lang="en-GB"/>
              <a:t>HTML  - </a:t>
            </a:r>
            <a:r>
              <a:rPr lang="en-GB" err="1"/>
              <a:t>Incluir</a:t>
            </a:r>
            <a:r>
              <a:rPr lang="en-GB"/>
              <a:t> </a:t>
            </a:r>
            <a:r>
              <a:rPr lang="en-GB" err="1"/>
              <a:t>Imagen</a:t>
            </a:r>
            <a:endParaRPr lang="en-GB"/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88" y="1299846"/>
            <a:ext cx="4268879" cy="246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ángulo 12"/>
          <p:cNvSpPr/>
          <p:nvPr/>
        </p:nvSpPr>
        <p:spPr>
          <a:xfrm>
            <a:off x="5302250" y="1455420"/>
            <a:ext cx="3240998" cy="22715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302250" y="3299459"/>
            <a:ext cx="3240998" cy="16764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873333"/>
            <a:ext cx="4853353" cy="3144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 </a:t>
            </a:r>
            <a:r>
              <a:rPr lang="es-ES" sz="1000" b="1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 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 esta manera ponemos comentarios al código-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</a:p>
          <a:p>
            <a:pPr lvl="2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Esta es mi página web 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s-ES" sz="1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VAMOS A HACER UNA PAGINA WEB 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/h1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Are you Ready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p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puedo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escribir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comentarios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endParaRPr lang="en-US" sz="10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podemos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poner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foto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&lt;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=“FIESTA.jpg”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50" y="1507839"/>
            <a:ext cx="3240998" cy="18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9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chemeClr val="bg1"/>
                </a:solidFill>
              </a:rPr>
              <a:pPr/>
              <a:t>15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BBE9545-EB61-4270-ADFD-F577805ECB44}" type="datetime3">
              <a:rPr lang="en-US" smtClean="0">
                <a:solidFill>
                  <a:schemeClr val="bg1"/>
                </a:solidFill>
              </a:rPr>
              <a:t>16 December 2019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63" y="91679"/>
            <a:ext cx="4429125" cy="374314"/>
          </a:xfrm>
        </p:spPr>
        <p:txBody>
          <a:bodyPr/>
          <a:lstStyle/>
          <a:p>
            <a:r>
              <a:rPr lang="en-GB"/>
              <a:t>HTML  - </a:t>
            </a:r>
            <a:r>
              <a:rPr lang="en-GB" err="1"/>
              <a:t>Listas</a:t>
            </a:r>
            <a:endParaRPr lang="en-GB"/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88" y="1299846"/>
            <a:ext cx="4268879" cy="246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ángulo 12"/>
          <p:cNvSpPr/>
          <p:nvPr/>
        </p:nvSpPr>
        <p:spPr>
          <a:xfrm>
            <a:off x="5302250" y="1455420"/>
            <a:ext cx="3240998" cy="22715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302250" y="3299459"/>
            <a:ext cx="3240998" cy="16764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443980"/>
            <a:ext cx="485335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 </a:t>
            </a:r>
            <a:r>
              <a:rPr lang="es-ES" sz="1000" b="1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 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 esta manera ponemos comentarios al código-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</a:p>
          <a:p>
            <a:pPr lvl="2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Esta es mi página web 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s-ES" sz="1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VAMOS A HACER UNA PAGINA WEB 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/h1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Are you Ready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endParaRPr lang="en-US" sz="10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incluir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&lt;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primero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/li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   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segundo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/li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&lt;/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vamos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ordenar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&lt;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primero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/li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   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segundo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/li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&lt;/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0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50" y="1609502"/>
            <a:ext cx="3240998" cy="18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3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508413" y="-324860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chemeClr val="bg1"/>
                </a:solidFill>
              </a:rPr>
              <a:pPr/>
              <a:t>16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BBE9545-EB61-4270-ADFD-F577805ECB44}" type="datetime3">
              <a:rPr lang="en-US" smtClean="0">
                <a:solidFill>
                  <a:schemeClr val="bg1"/>
                </a:solidFill>
              </a:rPr>
              <a:t>16 December 2019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386885"/>
          </a:xfrm>
        </p:spPr>
        <p:txBody>
          <a:bodyPr/>
          <a:lstStyle/>
          <a:p>
            <a:r>
              <a:rPr lang="en-GB"/>
              <a:t>HTML </a:t>
            </a:r>
            <a:r>
              <a:rPr lang="en-GB" err="1"/>
              <a:t>Divisiones</a:t>
            </a:r>
            <a:endParaRPr lang="en-GB"/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88" y="1299846"/>
            <a:ext cx="4268879" cy="246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ángulo 12"/>
          <p:cNvSpPr/>
          <p:nvPr/>
        </p:nvSpPr>
        <p:spPr>
          <a:xfrm>
            <a:off x="5302250" y="1455420"/>
            <a:ext cx="3240998" cy="22715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302250" y="3299459"/>
            <a:ext cx="3240998" cy="16764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2262D6-885A-F24E-9431-143AEA917328}"/>
              </a:ext>
            </a:extLst>
          </p:cNvPr>
          <p:cNvSpPr txBox="1"/>
          <p:nvPr/>
        </p:nvSpPr>
        <p:spPr>
          <a:xfrm>
            <a:off x="5543795" y="4190631"/>
            <a:ext cx="4912846" cy="2241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es-ES" sz="1400">
                <a:solidFill>
                  <a:srgbClr val="0000FF"/>
                </a:solidFill>
                <a:latin typeface="Vodafone Rg" pitchFamily="34" charset="0"/>
              </a:rPr>
              <a:t>https://michellebarrera.github.io/web/index.html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76364" y="811469"/>
            <a:ext cx="4739054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 </a:t>
            </a:r>
            <a:r>
              <a:rPr lang="es-ES" sz="1000" b="1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425"/>
              </a:lnSpc>
            </a:pP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&lt;!-- 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 esta manera ponemos comentarios al código-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</a:p>
          <a:p>
            <a:pPr lvl="2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Esta es mi página web 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s-ES" sz="1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VAMOS A HACER UNA PAGINA WEB 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/h1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Are you Ready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endParaRPr lang="en-US" sz="100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  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primera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division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  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manera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dividimos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codigo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divisiones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/div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>
              <a:lnSpc>
                <a:spcPts val="1425"/>
              </a:lnSpc>
            </a:pP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49" y="1693526"/>
            <a:ext cx="3240999" cy="16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0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508413" y="-324860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chemeClr val="bg1"/>
                </a:solidFill>
              </a:rPr>
              <a:pPr/>
              <a:t>17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BBE9545-EB61-4270-ADFD-F577805ECB44}" type="datetime3">
              <a:rPr lang="en-US" smtClean="0">
                <a:solidFill>
                  <a:schemeClr val="bg1"/>
                </a:solidFill>
              </a:rPr>
              <a:t>16 December 2019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/>
              <a:t>HTML </a:t>
            </a:r>
            <a:r>
              <a:rPr lang="en-GB" err="1"/>
              <a:t>inserta</a:t>
            </a:r>
            <a:r>
              <a:rPr lang="en-GB"/>
              <a:t> un video</a:t>
            </a:r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88" y="1299846"/>
            <a:ext cx="4268879" cy="246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ángulo 12"/>
          <p:cNvSpPr/>
          <p:nvPr/>
        </p:nvSpPr>
        <p:spPr>
          <a:xfrm>
            <a:off x="5302250" y="1455420"/>
            <a:ext cx="3240998" cy="22715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302250" y="3299459"/>
            <a:ext cx="3240998" cy="16764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2262D6-885A-F24E-9431-143AEA917328}"/>
              </a:ext>
            </a:extLst>
          </p:cNvPr>
          <p:cNvSpPr txBox="1"/>
          <p:nvPr/>
        </p:nvSpPr>
        <p:spPr>
          <a:xfrm>
            <a:off x="170705" y="4557984"/>
            <a:ext cx="4912846" cy="2241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r>
              <a:rPr lang="es-ES" sz="1400">
                <a:solidFill>
                  <a:srgbClr val="0000FF"/>
                </a:solidFill>
                <a:latin typeface="Vodafone Rg" pitchFamily="34" charset="0"/>
              </a:rPr>
              <a:t>https://michellebarrera.github.io/web/index.html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70705" y="832970"/>
            <a:ext cx="444890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html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head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title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Esta es mi página web 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s-ES" sz="1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title</a:t>
            </a:r>
            <a:r>
              <a:rPr lang="es-ES" sz="1000" b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endParaRPr lang="es-ES" sz="1000" b="1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&lt;/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head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lvl="1">
              <a:lnSpc>
                <a:spcPts val="1425"/>
              </a:lnSpc>
            </a:pP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s-E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body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>
              <a:lnSpc>
                <a:spcPts val="1425"/>
              </a:lnSpc>
            </a:pP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h1</a:t>
            </a:r>
            <a:r>
              <a:rPr lang="es-E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VAMOS A HACER UNA PAGINA WEB &lt;</a:t>
            </a:r>
            <a:r>
              <a:rPr lang="es-E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/h1</a:t>
            </a:r>
            <a:r>
              <a:rPr lang="es-ES" sz="1000" b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endParaRPr lang="es-ES" sz="1000" b="1"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h2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&gt;&lt;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em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Are you Ready 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&lt;/</a:t>
            </a:r>
            <a:r>
              <a:rPr lang="en-US" sz="1000" b="1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em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h2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lvl="2">
              <a:lnSpc>
                <a:spcPts val="1425"/>
              </a:lnSpc>
            </a:pP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h3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>
              <a:lnSpc>
                <a:spcPts val="1425"/>
              </a:lnSpc>
            </a:pP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iframe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width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="854" 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height="480" 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src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="https://www.youtube.com/embed/oRs-Td2Qrdc" 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frameborder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="0" allow="accelerometer; 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autoplay</a:t>
            </a: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; encrypted-media; gyroscope; picture-in-picture" </a:t>
            </a:r>
            <a:r>
              <a:rPr lang="en-US" sz="1000" b="1" err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allowfullscreen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iframe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2">
              <a:lnSpc>
                <a:spcPts val="1425"/>
              </a:lnSpc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h3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ts val="1425"/>
              </a:lnSpc>
            </a:pPr>
            <a:r>
              <a:rPr lang="en-US" sz="1000" b="1"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body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&lt;/</a:t>
            </a:r>
            <a:r>
              <a:rPr lang="en-US" sz="1000" b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html</a:t>
            </a:r>
            <a:r>
              <a:rPr lang="en-US" sz="1000" b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endParaRPr lang="es-ES" sz="1000" b="1">
              <a:solidFill>
                <a:schemeClr val="accent5">
                  <a:lumMod val="75000"/>
                </a:schemeClr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946" y="1455420"/>
            <a:ext cx="3235302" cy="20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chemeClr val="bg1"/>
                </a:solidFill>
              </a:rPr>
              <a:pPr/>
              <a:t>18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BBE9545-EB61-4270-ADFD-F577805ECB44}" type="datetime3">
              <a:rPr lang="en-US" smtClean="0">
                <a:solidFill>
                  <a:schemeClr val="bg1"/>
                </a:solidFill>
              </a:rPr>
              <a:t>16 December 2019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/>
              <a:t>¿ARE YOU READY?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5" y="654425"/>
            <a:ext cx="7754657" cy="3822326"/>
          </a:xfrm>
        </p:spPr>
        <p:txBody>
          <a:bodyPr/>
          <a:lstStyle/>
          <a:p>
            <a:pPr marL="0" indent="0">
              <a:spcAft>
                <a:spcPts val="300"/>
              </a:spcAft>
              <a:buNone/>
            </a:pPr>
            <a:r>
              <a:rPr lang="en-GB" sz="1500" b="1">
                <a:solidFill>
                  <a:schemeClr val="accent1"/>
                </a:solidFill>
                <a:latin typeface="Vodafone Rg"/>
              </a:rPr>
              <a:t>¡YA ERES TODA UNA EXPERTA EN HTML! </a:t>
            </a:r>
            <a:r>
              <a:rPr lang="en-GB" sz="1500" b="1" err="1">
                <a:solidFill>
                  <a:schemeClr val="accent1"/>
                </a:solidFill>
                <a:latin typeface="Vodafone Rg"/>
              </a:rPr>
              <a:t>Asi</a:t>
            </a:r>
            <a:r>
              <a:rPr lang="en-GB" sz="1500" b="1">
                <a:solidFill>
                  <a:schemeClr val="accent1"/>
                </a:solidFill>
                <a:latin typeface="Vodafone Rg"/>
              </a:rPr>
              <a:t> que </a:t>
            </a:r>
            <a:r>
              <a:rPr lang="en-GB" sz="1500" b="1" err="1">
                <a:solidFill>
                  <a:schemeClr val="accent1"/>
                </a:solidFill>
                <a:latin typeface="Vodafone Rg"/>
              </a:rPr>
              <a:t>queremos</a:t>
            </a:r>
            <a:r>
              <a:rPr lang="en-GB" sz="1500" b="1">
                <a:solidFill>
                  <a:schemeClr val="accent1"/>
                </a:solidFill>
                <a:latin typeface="Vodafone Rg"/>
              </a:rPr>
              <a:t> </a:t>
            </a:r>
            <a:r>
              <a:rPr lang="en-GB" sz="1500" b="1" err="1">
                <a:solidFill>
                  <a:schemeClr val="accent1"/>
                </a:solidFill>
                <a:latin typeface="Vodafone Rg"/>
              </a:rPr>
              <a:t>proponerte</a:t>
            </a:r>
            <a:r>
              <a:rPr lang="en-GB" sz="1500" b="1">
                <a:solidFill>
                  <a:schemeClr val="accent1"/>
                </a:solidFill>
                <a:latin typeface="Vodafone Rg"/>
              </a:rPr>
              <a:t> un </a:t>
            </a:r>
            <a:r>
              <a:rPr lang="en-GB" sz="1500" b="1" err="1">
                <a:solidFill>
                  <a:schemeClr val="accent1"/>
                </a:solidFill>
                <a:latin typeface="Vodafone Rg"/>
              </a:rPr>
              <a:t>reto</a:t>
            </a:r>
            <a:r>
              <a:rPr lang="en-GB" sz="1500" b="1">
                <a:solidFill>
                  <a:schemeClr val="accent1"/>
                </a:solidFill>
                <a:latin typeface="Vodafone Rg"/>
              </a:rPr>
              <a:t>…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5302250" y="3299459"/>
            <a:ext cx="3240998" cy="16764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26758-33A8-944F-AE65-469ECB7A4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81" y="1109843"/>
            <a:ext cx="6574118" cy="369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8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9572" y="2191495"/>
            <a:ext cx="1582907" cy="1050384"/>
          </a:xfrm>
        </p:spPr>
        <p:txBody>
          <a:bodyPr/>
          <a:lstStyle/>
          <a:p>
            <a:r>
              <a:rPr lang="es-ES" dirty="0"/>
              <a:t>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5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433053"/>
            <a:ext cx="7297457" cy="667479"/>
          </a:xfrm>
        </p:spPr>
        <p:txBody>
          <a:bodyPr/>
          <a:lstStyle/>
          <a:p>
            <a:r>
              <a:rPr lang="en-GB"/>
              <a:t> </a:t>
            </a:r>
            <a:r>
              <a:rPr lang="en-GB" err="1"/>
              <a:t>Objetivo</a:t>
            </a:r>
            <a:r>
              <a:rPr lang="en-GB"/>
              <a:t>:</a:t>
            </a: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76103" y="990468"/>
            <a:ext cx="6429876" cy="350722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/>
              <a:t>¡Hacer una </a:t>
            </a:r>
            <a:r>
              <a:rPr lang="es-ES" b="1"/>
              <a:t>web propia </a:t>
            </a:r>
            <a:r>
              <a:rPr lang="es-ES"/>
              <a:t>en tres días!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>
              <a:latin typeface="Vodafone Rg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712" y="4432148"/>
            <a:ext cx="542925" cy="561975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250825" y="1789471"/>
            <a:ext cx="7297457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latin typeface="Vodafone Rg"/>
              </a:rPr>
              <a:t> </a:t>
            </a:r>
            <a:r>
              <a:rPr lang="en-GB" err="1">
                <a:latin typeface="Vodafone Rg"/>
              </a:rPr>
              <a:t>Qué</a:t>
            </a:r>
            <a:r>
              <a:rPr lang="en-GB">
                <a:latin typeface="Vodafone Rg"/>
              </a:rPr>
              <a:t> </a:t>
            </a:r>
            <a:r>
              <a:rPr lang="en-GB" err="1">
                <a:latin typeface="Vodafone Rg"/>
              </a:rPr>
              <a:t>necesitaremos</a:t>
            </a:r>
            <a:r>
              <a:rPr lang="en-GB">
                <a:latin typeface="Vodafone Rg"/>
              </a:rPr>
              <a:t>: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6103" y="1775504"/>
            <a:ext cx="6631366" cy="25239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>
              <a:latin typeface="Vodafone Rg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717" y="2696040"/>
            <a:ext cx="1366653" cy="115740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39" y="2614904"/>
            <a:ext cx="1368497" cy="13164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4852" y="2246896"/>
            <a:ext cx="28956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9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CSS?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097323-9310-4948-8DEA-E80EC909587F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>
          <a:xfrm>
            <a:off x="3277156" y="539717"/>
            <a:ext cx="5616019" cy="3603293"/>
          </a:xfrm>
        </p:spPr>
        <p:txBody>
          <a:bodyPr/>
          <a:lstStyle/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r>
              <a:rPr lang="es-ES" b="1" dirty="0" err="1"/>
              <a:t>C</a:t>
            </a:r>
            <a:r>
              <a:rPr lang="es-ES" dirty="0" err="1"/>
              <a:t>ascading</a:t>
            </a:r>
            <a:r>
              <a:rPr lang="es-ES" dirty="0"/>
              <a:t> </a:t>
            </a:r>
            <a:r>
              <a:rPr lang="es-ES" b="1" dirty="0"/>
              <a:t>S</a:t>
            </a:r>
            <a:r>
              <a:rPr lang="es-ES" dirty="0"/>
              <a:t>tyle </a:t>
            </a:r>
            <a:r>
              <a:rPr lang="es-ES" b="1" dirty="0" err="1"/>
              <a:t>S</a:t>
            </a:r>
            <a:r>
              <a:rPr lang="es-ES" dirty="0" err="1"/>
              <a:t>heets</a:t>
            </a:r>
            <a:endParaRPr lang="es-ES" dirty="0"/>
          </a:p>
          <a:p>
            <a:pPr marL="0" indent="0">
              <a:buNone/>
            </a:pPr>
            <a:endParaRPr lang="en-GB" dirty="0"/>
          </a:p>
          <a:p>
            <a:r>
              <a:rPr lang="es-ES" dirty="0"/>
              <a:t>CSS permite dar forma, color, posición y otras características visuales a una página web HTML.</a:t>
            </a:r>
          </a:p>
          <a:p>
            <a:endParaRPr lang="es-ES" dirty="0"/>
          </a:p>
          <a:p>
            <a:r>
              <a:rPr lang="es-ES" dirty="0"/>
              <a:t>Con CSS lo que realizamos es adornar y estilizar una web.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8E4237F-CA4B-489B-B9F4-FE01DF1F7375}"/>
              </a:ext>
            </a:extLst>
          </p:cNvPr>
          <p:cNvSpPr/>
          <p:nvPr/>
        </p:nvSpPr>
        <p:spPr>
          <a:xfrm>
            <a:off x="974470" y="1361588"/>
            <a:ext cx="1955615" cy="2456199"/>
          </a:xfrm>
          <a:prstGeom prst="round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548F70B-D38A-4EA4-AA50-03BE9FC59A10}"/>
              </a:ext>
            </a:extLst>
          </p:cNvPr>
          <p:cNvSpPr/>
          <p:nvPr/>
        </p:nvSpPr>
        <p:spPr>
          <a:xfrm>
            <a:off x="774236" y="2849991"/>
            <a:ext cx="1955615" cy="614050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CSS</a:t>
            </a:r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66D14794-BF37-485D-B6D1-92C83FECEAE3}"/>
              </a:ext>
            </a:extLst>
          </p:cNvPr>
          <p:cNvSpPr/>
          <p:nvPr/>
        </p:nvSpPr>
        <p:spPr>
          <a:xfrm>
            <a:off x="2342733" y="1354914"/>
            <a:ext cx="580677" cy="487235"/>
          </a:xfrm>
          <a:custGeom>
            <a:avLst/>
            <a:gdLst>
              <a:gd name="connsiteX0" fmla="*/ 6674 w 580677"/>
              <a:gd name="connsiteY0" fmla="*/ 0 h 487235"/>
              <a:gd name="connsiteX1" fmla="*/ 0 w 580677"/>
              <a:gd name="connsiteY1" fmla="*/ 487235 h 487235"/>
              <a:gd name="connsiteX2" fmla="*/ 580677 w 580677"/>
              <a:gd name="connsiteY2" fmla="*/ 487235 h 48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677" h="487235">
                <a:moveTo>
                  <a:pt x="6674" y="0"/>
                </a:moveTo>
                <a:cubicBezTo>
                  <a:pt x="4449" y="162412"/>
                  <a:pt x="2225" y="324823"/>
                  <a:pt x="0" y="487235"/>
                </a:cubicBezTo>
                <a:lnTo>
                  <a:pt x="580677" y="487235"/>
                </a:lnTo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63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51A85D-1948-8645-B7AF-FAD5E5ED0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0" t="50000" b="4605"/>
          <a:stretch/>
        </p:blipFill>
        <p:spPr>
          <a:xfrm>
            <a:off x="587501" y="3987431"/>
            <a:ext cx="882151" cy="802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0C8EC-E234-DE4E-8F80-141B15DD2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857250"/>
            <a:ext cx="1510903" cy="1510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89565-8D01-514B-A688-998CDDC1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29" y="2648128"/>
            <a:ext cx="736997" cy="736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504A84-4DAC-C34C-AF5A-3C8428C8F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2" y="3295882"/>
            <a:ext cx="757211" cy="757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06DFF-778C-3647-B4B4-A774E3421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253" y="969169"/>
            <a:ext cx="1326356" cy="13263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A02252-D441-2546-BC41-5EA6E1EF7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839" y="2777727"/>
            <a:ext cx="1275367" cy="1275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789454-767A-1D4F-80AE-9D66354B3B2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4483" y="1399839"/>
            <a:ext cx="2287357" cy="19366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431174-6F3D-0049-B446-537E6A7F2B26}"/>
              </a:ext>
            </a:extLst>
          </p:cNvPr>
          <p:cNvSpPr/>
          <p:nvPr/>
        </p:nvSpPr>
        <p:spPr>
          <a:xfrm>
            <a:off x="352533" y="3980453"/>
            <a:ext cx="439340" cy="214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334E079-8F4E-434A-BF7D-F54F85939670}"/>
              </a:ext>
            </a:extLst>
          </p:cNvPr>
          <p:cNvSpPr/>
          <p:nvPr/>
        </p:nvSpPr>
        <p:spPr>
          <a:xfrm>
            <a:off x="2958510" y="1371598"/>
            <a:ext cx="414670" cy="242422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2B36E-01DF-AA4A-8DEF-D9B3DF148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38" y="1784980"/>
            <a:ext cx="1510903" cy="15109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3AA72F-D39E-3D4B-BEBD-11C98B0D2E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8690" y="2072850"/>
            <a:ext cx="590605" cy="5906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562729-CA99-2449-AE81-0524D337B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287" y="2421609"/>
            <a:ext cx="590605" cy="5906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4103C6-D833-AB48-9FA2-AA4E699D7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0" t="50000" b="4605"/>
          <a:stretch/>
        </p:blipFill>
        <p:spPr>
          <a:xfrm>
            <a:off x="4185878" y="3012214"/>
            <a:ext cx="449038" cy="408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64786A9-0E2F-A041-9BBB-F6083B69C6A7}"/>
              </a:ext>
            </a:extLst>
          </p:cNvPr>
          <p:cNvSpPr/>
          <p:nvPr/>
        </p:nvSpPr>
        <p:spPr>
          <a:xfrm>
            <a:off x="4053418" y="3012213"/>
            <a:ext cx="200025" cy="153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F5671B-5752-BC4E-A552-E9C88EC7D025}"/>
              </a:ext>
            </a:extLst>
          </p:cNvPr>
          <p:cNvCxnSpPr>
            <a:cxnSpLocks/>
          </p:cNvCxnSpPr>
          <p:nvPr/>
        </p:nvCxnSpPr>
        <p:spPr>
          <a:xfrm>
            <a:off x="5215270" y="2540431"/>
            <a:ext cx="10446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CSS?</a:t>
            </a:r>
          </a:p>
        </p:txBody>
      </p:sp>
    </p:spTree>
    <p:extLst>
      <p:ext uri="{BB962C8B-B14F-4D97-AF65-F5344CB8AC3E}">
        <p14:creationId xmlns:p14="http://schemas.microsoft.com/office/powerpoint/2010/main" val="15236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Estructura</a:t>
            </a:r>
            <a:r>
              <a:rPr lang="en-GB" dirty="0"/>
              <a:t> de un </a:t>
            </a:r>
            <a:r>
              <a:rPr lang="en-GB" dirty="0" err="1"/>
              <a:t>documento</a:t>
            </a:r>
            <a:r>
              <a:rPr lang="en-GB" dirty="0"/>
              <a:t> CSS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097323-9310-4948-8DEA-E80EC909587F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Insert Confidentiality Level in slide footer 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>
          <a:xfrm>
            <a:off x="378575" y="1162572"/>
            <a:ext cx="2975021" cy="809468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Documento .</a:t>
            </a:r>
            <a:r>
              <a:rPr lang="es-ES" b="1" dirty="0" err="1"/>
              <a:t>css</a:t>
            </a:r>
            <a:endParaRPr lang="es-ES" b="1" dirty="0"/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dirty="0">
                <a:solidFill>
                  <a:srgbClr val="9C2AA0"/>
                </a:solidFill>
                <a:latin typeface="+mn-lt"/>
              </a:rPr>
              <a:t>selector</a:t>
            </a:r>
            <a:r>
              <a:rPr lang="es-ES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s-ES" dirty="0"/>
              <a:t>{ </a:t>
            </a:r>
            <a:r>
              <a:rPr lang="es-ES" dirty="0">
                <a:solidFill>
                  <a:srgbClr val="EB9700"/>
                </a:solidFill>
                <a:latin typeface="+mn-lt"/>
              </a:rPr>
              <a:t>propiedad</a:t>
            </a:r>
            <a:r>
              <a:rPr lang="es-ES" dirty="0"/>
              <a:t>: </a:t>
            </a:r>
            <a:r>
              <a:rPr lang="es-ES" dirty="0">
                <a:solidFill>
                  <a:srgbClr val="00B0CA"/>
                </a:solidFill>
                <a:latin typeface="+mn-lt"/>
              </a:rPr>
              <a:t>valor</a:t>
            </a:r>
            <a:r>
              <a:rPr lang="es-ES" dirty="0"/>
              <a:t>;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8" name="Cerrar llave 7"/>
          <p:cNvSpPr/>
          <p:nvPr/>
        </p:nvSpPr>
        <p:spPr>
          <a:xfrm rot="5400000">
            <a:off x="659059" y="1871791"/>
            <a:ext cx="151897" cy="707726"/>
          </a:xfrm>
          <a:prstGeom prst="rightBrace">
            <a:avLst/>
          </a:prstGeom>
          <a:ln>
            <a:solidFill>
              <a:srgbClr val="9C2A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89987" y="2444152"/>
            <a:ext cx="1047146" cy="40949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Tipo de selector a usar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285894" y="2390259"/>
            <a:ext cx="1620155" cy="29187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Contenido del selector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D02C5777-8668-4518-9F3E-2AD7A3DFE6C1}"/>
              </a:ext>
            </a:extLst>
          </p:cNvPr>
          <p:cNvSpPr txBox="1">
            <a:spLocks/>
          </p:cNvSpPr>
          <p:nvPr/>
        </p:nvSpPr>
        <p:spPr>
          <a:xfrm>
            <a:off x="2913200" y="1851281"/>
            <a:ext cx="463544" cy="4762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79CDEC0A-425E-4AB2-A7DC-F15B23F9E85F}"/>
              </a:ext>
            </a:extLst>
          </p:cNvPr>
          <p:cNvSpPr txBox="1">
            <a:spLocks/>
          </p:cNvSpPr>
          <p:nvPr/>
        </p:nvSpPr>
        <p:spPr>
          <a:xfrm>
            <a:off x="5479369" y="1162078"/>
            <a:ext cx="4168572" cy="16854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Documento .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html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&lt;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body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class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=“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9C2AA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selector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”&gt;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	&lt;h1 id=“cabecera”&gt; &lt;/h1&gt;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&lt;/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body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DCF84E97-4416-42AE-A558-D017D3A24F0A}"/>
              </a:ext>
            </a:extLst>
          </p:cNvPr>
          <p:cNvSpPr/>
          <p:nvPr/>
        </p:nvSpPr>
        <p:spPr>
          <a:xfrm rot="5400000">
            <a:off x="2017761" y="1444607"/>
            <a:ext cx="151897" cy="1562100"/>
          </a:xfrm>
          <a:prstGeom prst="rightBrace">
            <a:avLst/>
          </a:prstGeom>
          <a:ln>
            <a:solidFill>
              <a:srgbClr val="EB97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6958410-7524-439D-A027-8A66237AE3CC}"/>
              </a:ext>
            </a:extLst>
          </p:cNvPr>
          <p:cNvCxnSpPr>
            <a:cxnSpLocks/>
          </p:cNvCxnSpPr>
          <p:nvPr/>
        </p:nvCxnSpPr>
        <p:spPr>
          <a:xfrm>
            <a:off x="3569815" y="1985488"/>
            <a:ext cx="141194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F1476D3-2ED6-4825-98B4-4BB5F9FE1D24}"/>
              </a:ext>
            </a:extLst>
          </p:cNvPr>
          <p:cNvSpPr txBox="1">
            <a:spLocks/>
          </p:cNvSpPr>
          <p:nvPr/>
        </p:nvSpPr>
        <p:spPr>
          <a:xfrm>
            <a:off x="378575" y="3556184"/>
            <a:ext cx="8523381" cy="3827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La propiedad establecida en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9C2AA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selector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se aplicaría al 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body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de nuestra página.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347663" marR="0" lvl="1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60000"/>
              </a:buClr>
              <a:buSzTx/>
              <a:buFont typeface="Calibri" pitchFamily="34" charset="0"/>
              <a:buChar char="–"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14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Qué</a:t>
            </a:r>
            <a:r>
              <a:rPr lang="en-GB" dirty="0"/>
              <a:t> son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selectores</a:t>
            </a:r>
            <a:r>
              <a:rPr lang="en-GB" dirty="0"/>
              <a:t>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097323-9310-4948-8DEA-E80EC909587F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Insert Confidentiality Level in slide footer 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>
          <a:xfrm>
            <a:off x="453863" y="618187"/>
            <a:ext cx="8621898" cy="667480"/>
          </a:xfrm>
        </p:spPr>
        <p:txBody>
          <a:bodyPr/>
          <a:lstStyle/>
          <a:p>
            <a:r>
              <a:rPr lang="es-ES" b="1" dirty="0"/>
              <a:t>Los selectores definen sobre qué elementos se aplicará un conjunto de reglas</a:t>
            </a:r>
          </a:p>
          <a:p>
            <a:r>
              <a:rPr lang="es-ES" b="1" dirty="0"/>
              <a:t>Tipos:</a:t>
            </a:r>
          </a:p>
          <a:p>
            <a:pPr marL="200025" lvl="1" indent="0">
              <a:buNone/>
            </a:pPr>
            <a:endParaRPr lang="es-ES" b="1" dirty="0"/>
          </a:p>
          <a:p>
            <a:pPr lvl="1"/>
            <a:endParaRPr lang="es-ES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987199C-E26D-4077-AF88-4FFAC265BBA0}"/>
              </a:ext>
            </a:extLst>
          </p:cNvPr>
          <p:cNvSpPr txBox="1"/>
          <p:nvPr/>
        </p:nvSpPr>
        <p:spPr>
          <a:xfrm>
            <a:off x="7261804" y="333723"/>
            <a:ext cx="1695311" cy="9811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04C015-05C8-4176-845A-532CCCCD6F76}"/>
              </a:ext>
            </a:extLst>
          </p:cNvPr>
          <p:cNvSpPr txBox="1"/>
          <p:nvPr/>
        </p:nvSpPr>
        <p:spPr>
          <a:xfrm>
            <a:off x="53392" y="1581417"/>
            <a:ext cx="2765743" cy="29946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Selectores tipo: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Modifica todos los elementos que coinciden con la </a:t>
            </a: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etiqueta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Ejemplo: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body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{</a:t>
            </a:r>
            <a:r>
              <a:rPr kumimoji="0" lang="es-E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background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-color: red; }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sym typeface="Wingdings" panose="05000000000000000000" pitchFamily="2" charset="2"/>
              </a:rPr>
              <a:t> modificaría todo el color de fondo del cuerpo del archivo 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7E13E0-AE47-467B-BFA9-B65A4BE75948}"/>
              </a:ext>
            </a:extLst>
          </p:cNvPr>
          <p:cNvSpPr/>
          <p:nvPr/>
        </p:nvSpPr>
        <p:spPr>
          <a:xfrm>
            <a:off x="5747895" y="1420621"/>
            <a:ext cx="2616416" cy="2992481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A296F6-C9C2-438B-AB5D-2E4DC2879D2D}"/>
              </a:ext>
            </a:extLst>
          </p:cNvPr>
          <p:cNvSpPr txBox="1"/>
          <p:nvPr/>
        </p:nvSpPr>
        <p:spPr>
          <a:xfrm>
            <a:off x="2703147" y="1581417"/>
            <a:ext cx="2853030" cy="29946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Selectores clase: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Modifica todos los elementos que tengan el atributo </a:t>
            </a:r>
            <a:r>
              <a:rPr kumimoji="0" lang="es-E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class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, para identificarlo se coloca un . antes de la clase.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Ejemplo: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.</a:t>
            </a:r>
            <a:r>
              <a:rPr kumimoji="0" lang="es-E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miClase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{</a:t>
            </a:r>
            <a:r>
              <a:rPr kumimoji="0" lang="es-E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background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-color: blue; }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sym typeface="Wingdings" panose="05000000000000000000" pitchFamily="2" charset="2"/>
              </a:rPr>
              <a:t> modificaría todo el color de fondo de aquellas etiquetas HTML que lleven el atributo “</a:t>
            </a:r>
            <a:r>
              <a:rPr kumimoji="0" lang="es-E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sym typeface="Wingdings" panose="05000000000000000000" pitchFamily="2" charset="2"/>
              </a:rPr>
              <a:t>miClase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sym typeface="Wingdings" panose="05000000000000000000" pitchFamily="2" charset="2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CF6B665-CBF6-4744-A0B6-AB34B9905199}"/>
              </a:ext>
            </a:extLst>
          </p:cNvPr>
          <p:cNvSpPr txBox="1"/>
          <p:nvPr/>
        </p:nvSpPr>
        <p:spPr>
          <a:xfrm>
            <a:off x="5401735" y="1583689"/>
            <a:ext cx="2804838" cy="29946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Selectores de ID: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Modifica </a:t>
            </a: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un solo elemento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por cada ID, para identificarlo se coloca un # antes del identificador.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Ejemplo: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#</a:t>
            </a:r>
            <a:r>
              <a:rPr kumimoji="0" lang="es-E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miID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{</a:t>
            </a:r>
            <a:r>
              <a:rPr kumimoji="0" lang="es-E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background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-color: </a:t>
            </a:r>
            <a:r>
              <a:rPr kumimoji="0" lang="es-E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yellow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 } 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sym typeface="Wingdings" panose="05000000000000000000" pitchFamily="2" charset="2"/>
              </a:rPr>
              <a:t> modificaría todo el color de fondo de aquella etiqueta HTML que lleven el Id “</a:t>
            </a:r>
            <a:r>
              <a:rPr kumimoji="0" lang="es-E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sym typeface="Wingdings" panose="05000000000000000000" pitchFamily="2" charset="2"/>
              </a:rPr>
              <a:t>miID</a:t>
            </a:r>
            <a:r>
              <a:rPr kumimoji="0" lang="es-E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sym typeface="Wingdings" panose="05000000000000000000" pitchFamily="2" charset="2"/>
              </a:rPr>
              <a:t>”</a:t>
            </a:r>
            <a:endParaRPr kumimoji="0" lang="es-E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0490784-D4F7-49D2-B75C-395DB0E329BE}"/>
              </a:ext>
            </a:extLst>
          </p:cNvPr>
          <p:cNvSpPr/>
          <p:nvPr/>
        </p:nvSpPr>
        <p:spPr>
          <a:xfrm>
            <a:off x="3016917" y="1419516"/>
            <a:ext cx="2616416" cy="2993586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D580B2E-0F14-4F57-AD6F-BF2EB12F2927}"/>
              </a:ext>
            </a:extLst>
          </p:cNvPr>
          <p:cNvSpPr/>
          <p:nvPr/>
        </p:nvSpPr>
        <p:spPr>
          <a:xfrm>
            <a:off x="327047" y="1418411"/>
            <a:ext cx="2568649" cy="2994691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40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Cómo</a:t>
            </a:r>
            <a:r>
              <a:rPr lang="en-GB" dirty="0"/>
              <a:t> </a:t>
            </a:r>
            <a:r>
              <a:rPr lang="en-GB" dirty="0" err="1"/>
              <a:t>añadir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archivo</a:t>
            </a:r>
            <a:r>
              <a:rPr lang="en-GB" dirty="0"/>
              <a:t> CSS a HTML?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097323-9310-4948-8DEA-E80EC909587F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Insert Confidentiality Level in slide footer 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>
          <a:xfrm>
            <a:off x="250825" y="618186"/>
            <a:ext cx="8642350" cy="4159875"/>
          </a:xfrm>
        </p:spPr>
        <p:txBody>
          <a:bodyPr/>
          <a:lstStyle/>
          <a:p>
            <a:r>
              <a:rPr lang="es-ES" b="1" dirty="0"/>
              <a:t>Dentro de las etiquetas head de HTML indicaremos:</a:t>
            </a:r>
          </a:p>
          <a:p>
            <a:endParaRPr lang="es-ES" b="1" dirty="0"/>
          </a:p>
          <a:p>
            <a:pPr marL="0" indent="0">
              <a:buNone/>
            </a:pPr>
            <a:r>
              <a:rPr lang="es-ES" sz="1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s-ES" sz="11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head</a:t>
            </a:r>
            <a:r>
              <a:rPr lang="es-ES" sz="1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marL="0" indent="0">
              <a:buNone/>
            </a:pPr>
            <a:r>
              <a:rPr lang="es-ES" sz="2000" dirty="0"/>
              <a:t>        </a:t>
            </a:r>
            <a:r>
              <a:rPr lang="es-ES" sz="1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s-ES" sz="11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link </a:t>
            </a:r>
            <a:r>
              <a:rPr lang="es-ES" dirty="0" err="1"/>
              <a:t>rel</a:t>
            </a:r>
            <a:r>
              <a:rPr lang="es-ES" dirty="0"/>
              <a:t>="</a:t>
            </a:r>
            <a:r>
              <a:rPr lang="es-ES" dirty="0" err="1"/>
              <a:t>stylesheet</a:t>
            </a:r>
            <a:r>
              <a:rPr lang="es-ES" dirty="0"/>
              <a:t>" </a:t>
            </a:r>
            <a:r>
              <a:rPr lang="es-ES" dirty="0" err="1"/>
              <a:t>type</a:t>
            </a:r>
            <a:r>
              <a:rPr lang="es-ES" dirty="0"/>
              <a:t>="</a:t>
            </a:r>
            <a:r>
              <a:rPr lang="es-ES" dirty="0" err="1"/>
              <a:t>text</a:t>
            </a:r>
            <a:r>
              <a:rPr lang="es-ES" dirty="0"/>
              <a:t>/</a:t>
            </a:r>
            <a:r>
              <a:rPr lang="es-ES" dirty="0" err="1"/>
              <a:t>css</a:t>
            </a:r>
            <a:r>
              <a:rPr lang="es-ES" dirty="0"/>
              <a:t>" </a:t>
            </a:r>
            <a:r>
              <a:rPr lang="es-ES" dirty="0" err="1"/>
              <a:t>href</a:t>
            </a:r>
            <a:r>
              <a:rPr lang="es-ES" dirty="0"/>
              <a:t>=“</a:t>
            </a:r>
            <a:r>
              <a:rPr lang="es-ES" dirty="0" err="1"/>
              <a:t>css</a:t>
            </a:r>
            <a:r>
              <a:rPr lang="es-ES" dirty="0"/>
              <a:t>/style.css"</a:t>
            </a:r>
            <a:r>
              <a:rPr lang="es-ES" sz="1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marL="0" indent="0">
              <a:buNone/>
            </a:pPr>
            <a:r>
              <a:rPr lang="es-ES" sz="1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&lt;/</a:t>
            </a:r>
            <a:r>
              <a:rPr lang="es-ES" sz="11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head</a:t>
            </a:r>
            <a:r>
              <a:rPr lang="es-ES" sz="11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Esto quiere decir que nuestro archivo CSS está dentro de la carpeta “</a:t>
            </a:r>
            <a:r>
              <a:rPr lang="es-ES" dirty="0" err="1" smtClean="0"/>
              <a:t>css</a:t>
            </a:r>
            <a:r>
              <a:rPr lang="es-ES" dirty="0" smtClean="0"/>
              <a:t>” y con nombre “style.css”</a:t>
            </a:r>
            <a:endParaRPr lang="es-ES" dirty="0"/>
          </a:p>
          <a:p>
            <a:pPr lvl="1"/>
            <a:endParaRPr lang="es-ES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5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F3B3E-1022-D44E-A01A-8725BDD12D9A}"/>
              </a:ext>
            </a:extLst>
          </p:cNvPr>
          <p:cNvSpPr txBox="1"/>
          <p:nvPr/>
        </p:nvSpPr>
        <p:spPr>
          <a:xfrm>
            <a:off x="398506" y="171707"/>
            <a:ext cx="3391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10B0B-0509-044D-8848-26F4B5EF8BCC}"/>
              </a:ext>
            </a:extLst>
          </p:cNvPr>
          <p:cNvSpPr txBox="1"/>
          <p:nvPr/>
        </p:nvSpPr>
        <p:spPr>
          <a:xfrm>
            <a:off x="398506" y="564122"/>
            <a:ext cx="8146192" cy="46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 definir los colores podemos utilizar: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Nombres en inglés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 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Valores RGB 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(R=Red, G=Green, B=Blue)</a:t>
            </a:r>
          </a:p>
          <a:p>
            <a:pPr marL="557213" marR="0" lvl="1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Tienen un valor del 0 al 255 que especifica la intensidad de cada color.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Valores Hexadecimales 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(#</a:t>
            </a: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rrggbb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rr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=red, </a:t>
            </a: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gg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green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=blue)</a:t>
            </a:r>
          </a:p>
          <a:p>
            <a:pPr marL="557213" marR="0" lvl="1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 al RGB pero en valores hexadecimales van del 00 al </a:t>
            </a: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57213" marR="0" lvl="1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Valores HSL 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(H=Código de color de 0 al 360, S=Saturación, L=Brillo)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Página web con los distintos tipos de códigos de colores:</a:t>
            </a: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https://htmlcolorcodes.com/es/</a:t>
            </a:r>
            <a:endParaRPr kumimoji="0" 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E51306-1F5B-DA43-B99F-F75999FAE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06" y="1114813"/>
            <a:ext cx="7432591" cy="14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7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F3B3E-1022-D44E-A01A-8725BDD12D9A}"/>
              </a:ext>
            </a:extLst>
          </p:cNvPr>
          <p:cNvSpPr txBox="1"/>
          <p:nvPr/>
        </p:nvSpPr>
        <p:spPr>
          <a:xfrm>
            <a:off x="398506" y="171707"/>
            <a:ext cx="3391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CSS: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Ejemplo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10B0B-0509-044D-8848-26F4B5EF8BCC}"/>
              </a:ext>
            </a:extLst>
          </p:cNvPr>
          <p:cNvSpPr txBox="1"/>
          <p:nvPr/>
        </p:nvSpPr>
        <p:spPr>
          <a:xfrm>
            <a:off x="398506" y="564122"/>
            <a:ext cx="8146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Código CSS para definir el color </a:t>
            </a:r>
            <a:r>
              <a:rPr kumimoji="0" lang="es-ES_tradnl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MediumSeeGreen</a:t>
            </a:r>
            <a:endParaRPr kumimoji="0" lang="es-ES_tradnl" sz="13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A07F2-1460-A24A-BDE5-C7CE2C06E67A}"/>
              </a:ext>
            </a:extLst>
          </p:cNvPr>
          <p:cNvGrpSpPr/>
          <p:nvPr/>
        </p:nvGrpSpPr>
        <p:grpSpPr>
          <a:xfrm>
            <a:off x="607461" y="1333086"/>
            <a:ext cx="2306173" cy="2075935"/>
            <a:chOff x="809947" y="1777447"/>
            <a:chExt cx="3074897" cy="27679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90D5C5-4A37-D943-BD76-207C53BA101C}"/>
                </a:ext>
              </a:extLst>
            </p:cNvPr>
            <p:cNvGrpSpPr/>
            <p:nvPr/>
          </p:nvGrpSpPr>
          <p:grpSpPr>
            <a:xfrm>
              <a:off x="809947" y="1777447"/>
              <a:ext cx="3074897" cy="2767913"/>
              <a:chOff x="809947" y="1777447"/>
              <a:chExt cx="3074897" cy="2767913"/>
            </a:xfrm>
          </p:grpSpPr>
          <p:sp>
            <p:nvSpPr>
              <p:cNvPr id="8" name="Chord 7">
                <a:extLst>
                  <a:ext uri="{FF2B5EF4-FFF2-40B4-BE49-F238E27FC236}">
                    <a16:creationId xmlns:a16="http://schemas.microsoft.com/office/drawing/2014/main" id="{DAD1DC7B-85D3-3F47-AC9C-2DF17D729FF0}"/>
                  </a:ext>
                </a:extLst>
              </p:cNvPr>
              <p:cNvSpPr/>
              <p:nvPr/>
            </p:nvSpPr>
            <p:spPr>
              <a:xfrm rot="17504585">
                <a:off x="963439" y="1623955"/>
                <a:ext cx="2767913" cy="3074897"/>
              </a:xfrm>
              <a:prstGeom prst="chord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873694E-A19C-1F4A-9462-89E6C063F2C1}"/>
                  </a:ext>
                </a:extLst>
              </p:cNvPr>
              <p:cNvSpPr/>
              <p:nvPr/>
            </p:nvSpPr>
            <p:spPr>
              <a:xfrm>
                <a:off x="815545" y="2367004"/>
                <a:ext cx="3027405" cy="30205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579D6E-110F-DD43-AC50-5306ACF4C9DA}"/>
                </a:ext>
              </a:extLst>
            </p:cNvPr>
            <p:cNvSpPr txBox="1"/>
            <p:nvPr/>
          </p:nvSpPr>
          <p:spPr>
            <a:xfrm>
              <a:off x="1756846" y="2328904"/>
              <a:ext cx="133471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3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Tiburoncín</a:t>
              </a:r>
              <a:endPara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68EA6E-3805-C74B-9071-9D80B5C2C2A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318674" y="1276351"/>
            <a:ext cx="2015201" cy="620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51D23D-5E54-F646-8E19-8C0706ACE9BD}"/>
              </a:ext>
            </a:extLst>
          </p:cNvPr>
          <p:cNvSpPr txBox="1"/>
          <p:nvPr/>
        </p:nvSpPr>
        <p:spPr>
          <a:xfrm>
            <a:off x="4471601" y="1137850"/>
            <a:ext cx="3333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color: </a:t>
            </a: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MediumSeeGreen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3660B6-3741-9A42-AA5F-E8AC8E6CAF20}"/>
              </a:ext>
            </a:extLst>
          </p:cNvPr>
          <p:cNvCxnSpPr>
            <a:cxnSpLocks/>
          </p:cNvCxnSpPr>
          <p:nvPr/>
        </p:nvCxnSpPr>
        <p:spPr>
          <a:xfrm>
            <a:off x="2341185" y="3198724"/>
            <a:ext cx="1992690" cy="302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2B07E1-2BE5-754F-AF29-10DC2392BAE7}"/>
              </a:ext>
            </a:extLst>
          </p:cNvPr>
          <p:cNvSpPr txBox="1"/>
          <p:nvPr/>
        </p:nvSpPr>
        <p:spPr>
          <a:xfrm>
            <a:off x="4471601" y="3359398"/>
            <a:ext cx="3333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-color: 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#3CB371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E771B2-71BE-4140-916A-4F58C0F04730}"/>
              </a:ext>
            </a:extLst>
          </p:cNvPr>
          <p:cNvSpPr txBox="1"/>
          <p:nvPr/>
        </p:nvSpPr>
        <p:spPr>
          <a:xfrm>
            <a:off x="4471602" y="2140886"/>
            <a:ext cx="23101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-color: </a:t>
            </a:r>
            <a:r>
              <a:rPr kumimoji="0" lang="es-E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</a:t>
            </a:r>
            <a:r>
              <a:rPr kumimoji="0" lang="es-E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60, 179, 113)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3ADD7B-1E0A-D44B-909F-6022F70EB6CF}"/>
              </a:ext>
            </a:extLst>
          </p:cNvPr>
          <p:cNvSpPr txBox="1"/>
          <p:nvPr/>
        </p:nvSpPr>
        <p:spPr>
          <a:xfrm>
            <a:off x="4471601" y="2473363"/>
            <a:ext cx="3333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</a:t>
            </a: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-color: </a:t>
            </a:r>
            <a:r>
              <a:rPr kumimoji="0" lang="es-E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hsl</a:t>
            </a:r>
            <a:r>
              <a:rPr kumimoji="0" lang="es-E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147, 50%, 47%)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450433-F9D9-B041-A497-8CD70A62221C}"/>
              </a:ext>
            </a:extLst>
          </p:cNvPr>
          <p:cNvSpPr txBox="1"/>
          <p:nvPr/>
        </p:nvSpPr>
        <p:spPr>
          <a:xfrm>
            <a:off x="6982598" y="1129732"/>
            <a:ext cx="1666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Nombre Color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34E161-544D-8D4E-86C4-34550F99D69B}"/>
              </a:ext>
            </a:extLst>
          </p:cNvPr>
          <p:cNvSpPr txBox="1"/>
          <p:nvPr/>
        </p:nvSpPr>
        <p:spPr>
          <a:xfrm>
            <a:off x="6982598" y="3310907"/>
            <a:ext cx="1666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Código hexadecimal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5653E2-5EEE-E248-99D6-5879450CF745}"/>
              </a:ext>
            </a:extLst>
          </p:cNvPr>
          <p:cNvSpPr txBox="1"/>
          <p:nvPr/>
        </p:nvSpPr>
        <p:spPr>
          <a:xfrm>
            <a:off x="6982598" y="2162386"/>
            <a:ext cx="1666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Código RGB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38A6D9-4D28-3D4F-909D-45DBDAC56053}"/>
              </a:ext>
            </a:extLst>
          </p:cNvPr>
          <p:cNvSpPr txBox="1"/>
          <p:nvPr/>
        </p:nvSpPr>
        <p:spPr>
          <a:xfrm>
            <a:off x="6982598" y="2467581"/>
            <a:ext cx="1666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Código HSL</a:t>
            </a:r>
          </a:p>
        </p:txBody>
      </p:sp>
      <p:sp>
        <p:nvSpPr>
          <p:cNvPr id="36" name="Chord 35">
            <a:extLst>
              <a:ext uri="{FF2B5EF4-FFF2-40B4-BE49-F238E27FC236}">
                <a16:creationId xmlns:a16="http://schemas.microsoft.com/office/drawing/2014/main" id="{5843DC3E-5462-0749-9279-82279764FBB5}"/>
              </a:ext>
            </a:extLst>
          </p:cNvPr>
          <p:cNvSpPr/>
          <p:nvPr/>
        </p:nvSpPr>
        <p:spPr>
          <a:xfrm rot="17504585">
            <a:off x="711534" y="1279364"/>
            <a:ext cx="2106000" cy="2306173"/>
          </a:xfrm>
          <a:prstGeom prst="chord">
            <a:avLst/>
          </a:prstGeom>
          <a:solidFill>
            <a:srgbClr val="3CB371"/>
          </a:solidFill>
          <a:ln w="38100">
            <a:solidFill>
              <a:srgbClr val="3C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6010951-2972-F242-8CDC-D6975891B932}"/>
              </a:ext>
            </a:extLst>
          </p:cNvPr>
          <p:cNvSpPr/>
          <p:nvPr/>
        </p:nvSpPr>
        <p:spPr>
          <a:xfrm>
            <a:off x="608979" y="1766937"/>
            <a:ext cx="2295000" cy="2493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C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3CB3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E8BB8D-C0C4-714F-924A-FF1DAE3415E4}"/>
              </a:ext>
            </a:extLst>
          </p:cNvPr>
          <p:cNvSpPr txBox="1"/>
          <p:nvPr/>
        </p:nvSpPr>
        <p:spPr>
          <a:xfrm>
            <a:off x="1314739" y="1746678"/>
            <a:ext cx="10264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3CB37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Tiburoncín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srgbClr val="3CB3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4B9A36-AAAD-9C47-91E0-5942C9568216}"/>
              </a:ext>
            </a:extLst>
          </p:cNvPr>
          <p:cNvCxnSpPr>
            <a:cxnSpLocks/>
          </p:cNvCxnSpPr>
          <p:nvPr/>
        </p:nvCxnSpPr>
        <p:spPr>
          <a:xfrm>
            <a:off x="2926963" y="2009360"/>
            <a:ext cx="1406912" cy="383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ADF365E-84FA-FC42-8E1F-8B31B630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27" y="2220555"/>
            <a:ext cx="1149847" cy="8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4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0" grpId="0"/>
      <p:bldP spid="17" grpId="0"/>
      <p:bldP spid="20" grpId="0"/>
      <p:bldP spid="28" grpId="0"/>
      <p:bldP spid="29" grpId="0"/>
      <p:bldP spid="30" grpId="0"/>
      <p:bldP spid="31" grpId="0"/>
      <p:bldP spid="32" grpId="0"/>
      <p:bldP spid="36" grpId="0" animBg="1"/>
      <p:bldP spid="37" grpId="0" animBg="1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F3B3E-1022-D44E-A01A-8725BDD12D9A}"/>
              </a:ext>
            </a:extLst>
          </p:cNvPr>
          <p:cNvSpPr txBox="1"/>
          <p:nvPr/>
        </p:nvSpPr>
        <p:spPr>
          <a:xfrm>
            <a:off x="398506" y="333632"/>
            <a:ext cx="73073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Propiedades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CSS: background-image, width and height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DCE979-D28E-2648-913D-89B1B176D887}"/>
              </a:ext>
            </a:extLst>
          </p:cNvPr>
          <p:cNvGrpSpPr/>
          <p:nvPr/>
        </p:nvGrpSpPr>
        <p:grpSpPr>
          <a:xfrm>
            <a:off x="571500" y="1022784"/>
            <a:ext cx="1685504" cy="1658982"/>
            <a:chOff x="809947" y="1777447"/>
            <a:chExt cx="3074897" cy="2767913"/>
          </a:xfrm>
        </p:grpSpPr>
        <p:sp>
          <p:nvSpPr>
            <p:cNvPr id="7" name="Chord 6">
              <a:extLst>
                <a:ext uri="{FF2B5EF4-FFF2-40B4-BE49-F238E27FC236}">
                  <a16:creationId xmlns:a16="http://schemas.microsoft.com/office/drawing/2014/main" id="{655C1504-56EF-314E-9E7E-5F971D258129}"/>
                </a:ext>
              </a:extLst>
            </p:cNvPr>
            <p:cNvSpPr/>
            <p:nvPr/>
          </p:nvSpPr>
          <p:spPr>
            <a:xfrm rot="17504585">
              <a:off x="963439" y="1623955"/>
              <a:ext cx="2767913" cy="3074897"/>
            </a:xfrm>
            <a:prstGeom prst="chord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005D554-B938-6044-ADCD-82B24A8ACB3C}"/>
                </a:ext>
              </a:extLst>
            </p:cNvPr>
            <p:cNvSpPr/>
            <p:nvPr/>
          </p:nvSpPr>
          <p:spPr>
            <a:xfrm>
              <a:off x="815545" y="2367004"/>
              <a:ext cx="3027405" cy="30205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7C31EB-C8D2-5D41-8E48-C76AAA8C1C9E}"/>
              </a:ext>
            </a:extLst>
          </p:cNvPr>
          <p:cNvSpPr/>
          <p:nvPr/>
        </p:nvSpPr>
        <p:spPr>
          <a:xfrm>
            <a:off x="2582498" y="1483594"/>
            <a:ext cx="32606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background-image: </a:t>
            </a:r>
            <a:r>
              <a:rPr kumimoji="0" lang="en-GB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url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(”</a:t>
            </a:r>
            <a:r>
              <a:rPr kumimoji="0" lang="en-GB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fondo_pecera.jpg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")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F2A2D93-A5BA-7F42-AFC9-F2DAAEB20291}"/>
              </a:ext>
            </a:extLst>
          </p:cNvPr>
          <p:cNvSpPr/>
          <p:nvPr/>
        </p:nvSpPr>
        <p:spPr>
          <a:xfrm>
            <a:off x="2651360" y="1778893"/>
            <a:ext cx="3124728" cy="5238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5FC51-8EE1-3345-AADB-C7C62DC2FB8C}"/>
              </a:ext>
            </a:extLst>
          </p:cNvPr>
          <p:cNvSpPr txBox="1"/>
          <p:nvPr/>
        </p:nvSpPr>
        <p:spPr>
          <a:xfrm>
            <a:off x="398506" y="838906"/>
            <a:ext cx="1748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Background-image</a:t>
            </a:r>
            <a:endParaRPr kumimoji="0" lang="es-ES_tradnl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52356B-FB4A-1340-B387-9D67D924F8E8}"/>
              </a:ext>
            </a:extLst>
          </p:cNvPr>
          <p:cNvGrpSpPr/>
          <p:nvPr/>
        </p:nvGrpSpPr>
        <p:grpSpPr>
          <a:xfrm>
            <a:off x="6043311" y="985938"/>
            <a:ext cx="1685504" cy="1732674"/>
            <a:chOff x="7073900" y="1494660"/>
            <a:chExt cx="2247338" cy="23102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18BAAD-3D97-E447-9D85-CBAEE9EC7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69" b="10710"/>
            <a:stretch/>
          </p:blipFill>
          <p:spPr>
            <a:xfrm>
              <a:off x="7077988" y="1631058"/>
              <a:ext cx="2212628" cy="210322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1BDA259-95A6-554C-9895-494292DEA28A}"/>
                </a:ext>
              </a:extLst>
            </p:cNvPr>
            <p:cNvGrpSpPr/>
            <p:nvPr/>
          </p:nvGrpSpPr>
          <p:grpSpPr>
            <a:xfrm>
              <a:off x="7073900" y="1494660"/>
              <a:ext cx="2247338" cy="2211976"/>
              <a:chOff x="809947" y="1777447"/>
              <a:chExt cx="3074897" cy="2767913"/>
            </a:xfrm>
          </p:grpSpPr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94F3CE74-5B57-5B49-9A4B-2CC071084506}"/>
                  </a:ext>
                </a:extLst>
              </p:cNvPr>
              <p:cNvSpPr/>
              <p:nvPr/>
            </p:nvSpPr>
            <p:spPr>
              <a:xfrm rot="17504585">
                <a:off x="963439" y="1623955"/>
                <a:ext cx="2767913" cy="3074897"/>
              </a:xfrm>
              <a:prstGeom prst="chord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3947AA8-2CE3-074C-8F06-15631D7DAA07}"/>
                  </a:ext>
                </a:extLst>
              </p:cNvPr>
              <p:cNvSpPr/>
              <p:nvPr/>
            </p:nvSpPr>
            <p:spPr>
              <a:xfrm>
                <a:off x="815545" y="2367004"/>
                <a:ext cx="3027405" cy="30205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2F7B4A-D57E-C14E-82D3-07B844A3197C}"/>
                </a:ext>
              </a:extLst>
            </p:cNvPr>
            <p:cNvSpPr/>
            <p:nvPr/>
          </p:nvSpPr>
          <p:spPr>
            <a:xfrm>
              <a:off x="7386269" y="3734281"/>
              <a:ext cx="1596067" cy="70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F1B188-3767-4146-A343-19A181EDF041}"/>
                </a:ext>
              </a:extLst>
            </p:cNvPr>
            <p:cNvSpPr/>
            <p:nvPr/>
          </p:nvSpPr>
          <p:spPr>
            <a:xfrm>
              <a:off x="7077987" y="1546548"/>
              <a:ext cx="2212629" cy="399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F8BC22A-9673-D04F-AAAF-16A012CFF950}"/>
              </a:ext>
            </a:extLst>
          </p:cNvPr>
          <p:cNvSpPr txBox="1"/>
          <p:nvPr/>
        </p:nvSpPr>
        <p:spPr>
          <a:xfrm>
            <a:off x="404052" y="2888880"/>
            <a:ext cx="4082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Width</a:t>
            </a:r>
            <a:r>
              <a:rPr kumimoji="0" lang="es-ES_tradnl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s-ES_tradnl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Height</a:t>
            </a:r>
            <a:r>
              <a:rPr kumimoji="0" lang="es-ES_tradnl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puede ser auto, % </a:t>
            </a:r>
            <a:r>
              <a:rPr kumimoji="0" lang="es-ES_tradnl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ó</a:t>
            </a: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cm/</a:t>
            </a:r>
            <a:r>
              <a:rPr kumimoji="0" lang="es-ES_tradnl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FAFF2F-6269-7C4F-B626-5FD6FE74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7" y="1622094"/>
            <a:ext cx="1149847" cy="8630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6CB516-EA82-7E41-B541-784A093D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88" y="1618523"/>
            <a:ext cx="1149847" cy="86304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83932E6-32E0-9440-999F-7F63DDABAA29}"/>
              </a:ext>
            </a:extLst>
          </p:cNvPr>
          <p:cNvGrpSpPr/>
          <p:nvPr/>
        </p:nvGrpSpPr>
        <p:grpSpPr>
          <a:xfrm>
            <a:off x="574568" y="3084188"/>
            <a:ext cx="1685504" cy="1658982"/>
            <a:chOff x="809947" y="1777447"/>
            <a:chExt cx="3074897" cy="2767913"/>
          </a:xfrm>
        </p:grpSpPr>
        <p:sp>
          <p:nvSpPr>
            <p:cNvPr id="26" name="Chord 25">
              <a:extLst>
                <a:ext uri="{FF2B5EF4-FFF2-40B4-BE49-F238E27FC236}">
                  <a16:creationId xmlns:a16="http://schemas.microsoft.com/office/drawing/2014/main" id="{3A40905C-1BC1-7749-B27A-7CE53C61D0C2}"/>
                </a:ext>
              </a:extLst>
            </p:cNvPr>
            <p:cNvSpPr/>
            <p:nvPr/>
          </p:nvSpPr>
          <p:spPr>
            <a:xfrm rot="17504585">
              <a:off x="963439" y="1623955"/>
              <a:ext cx="2767913" cy="3074897"/>
            </a:xfrm>
            <a:prstGeom prst="chord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59D4678-117F-C64A-BC34-48A14200F639}"/>
                </a:ext>
              </a:extLst>
            </p:cNvPr>
            <p:cNvSpPr/>
            <p:nvPr/>
          </p:nvSpPr>
          <p:spPr>
            <a:xfrm>
              <a:off x="815545" y="2367004"/>
              <a:ext cx="3027405" cy="30205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EA95E02-1BF4-9944-A870-36CD75B9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28" y="3712066"/>
            <a:ext cx="1149847" cy="863049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EF11B601-37B9-DD40-B1A7-5ED95C763635}"/>
              </a:ext>
            </a:extLst>
          </p:cNvPr>
          <p:cNvSpPr/>
          <p:nvPr/>
        </p:nvSpPr>
        <p:spPr>
          <a:xfrm>
            <a:off x="2582498" y="4330625"/>
            <a:ext cx="3124728" cy="3554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E441A9-4F1B-B549-B1DB-F6B418E323BE}"/>
              </a:ext>
            </a:extLst>
          </p:cNvPr>
          <p:cNvSpPr/>
          <p:nvPr/>
        </p:nvSpPr>
        <p:spPr>
          <a:xfrm>
            <a:off x="2557975" y="3436837"/>
            <a:ext cx="23511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width: </a:t>
            </a:r>
            <a:r>
              <a:rPr kumimoji="0" lang="en-GB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url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(”</a:t>
            </a:r>
            <a:r>
              <a:rPr kumimoji="0" lang="en-GB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fondo_pecera.jpg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")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8A8D59-5528-264B-8074-D4CBA1DDC13A}"/>
              </a:ext>
            </a:extLst>
          </p:cNvPr>
          <p:cNvSpPr/>
          <p:nvPr/>
        </p:nvSpPr>
        <p:spPr>
          <a:xfrm>
            <a:off x="2557975" y="3712066"/>
            <a:ext cx="23944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height: </a:t>
            </a:r>
            <a:r>
              <a:rPr kumimoji="0" lang="en-GB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url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(”</a:t>
            </a:r>
            <a:r>
              <a:rPr kumimoji="0" lang="en-GB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fondo_pecera.jpg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")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4">
            <a:extLst>
              <a:ext uri="{FF2B5EF4-FFF2-40B4-BE49-F238E27FC236}">
                <a16:creationId xmlns:a16="http://schemas.microsoft.com/office/drawing/2014/main" id="{E83932E6-32E0-9440-999F-7F63DDABAA29}"/>
              </a:ext>
            </a:extLst>
          </p:cNvPr>
          <p:cNvGrpSpPr/>
          <p:nvPr/>
        </p:nvGrpSpPr>
        <p:grpSpPr>
          <a:xfrm>
            <a:off x="5637654" y="2988875"/>
            <a:ext cx="2509444" cy="1658982"/>
            <a:chOff x="809947" y="1777447"/>
            <a:chExt cx="3074897" cy="2767913"/>
          </a:xfrm>
        </p:grpSpPr>
        <p:sp>
          <p:nvSpPr>
            <p:cNvPr id="30" name="Chord 25">
              <a:extLst>
                <a:ext uri="{FF2B5EF4-FFF2-40B4-BE49-F238E27FC236}">
                  <a16:creationId xmlns:a16="http://schemas.microsoft.com/office/drawing/2014/main" id="{3A40905C-1BC1-7749-B27A-7CE53C61D0C2}"/>
                </a:ext>
              </a:extLst>
            </p:cNvPr>
            <p:cNvSpPr/>
            <p:nvPr/>
          </p:nvSpPr>
          <p:spPr>
            <a:xfrm rot="17504585">
              <a:off x="963439" y="1623955"/>
              <a:ext cx="2767913" cy="3074897"/>
            </a:xfrm>
            <a:prstGeom prst="chord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ounded Rectangle 26">
              <a:extLst>
                <a:ext uri="{FF2B5EF4-FFF2-40B4-BE49-F238E27FC236}">
                  <a16:creationId xmlns:a16="http://schemas.microsoft.com/office/drawing/2014/main" id="{059D4678-117F-C64A-BC34-48A14200F639}"/>
                </a:ext>
              </a:extLst>
            </p:cNvPr>
            <p:cNvSpPr/>
            <p:nvPr/>
          </p:nvSpPr>
          <p:spPr>
            <a:xfrm>
              <a:off x="815545" y="2367004"/>
              <a:ext cx="3027405" cy="30205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5" name="Picture 27">
            <a:extLst>
              <a:ext uri="{FF2B5EF4-FFF2-40B4-BE49-F238E27FC236}">
                <a16:creationId xmlns:a16="http://schemas.microsoft.com/office/drawing/2014/main" id="{6EA95E02-1BF4-9944-A870-36CD75B9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45" y="3465061"/>
            <a:ext cx="1149847" cy="127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F3B3E-1022-D44E-A01A-8725BDD12D9A}"/>
              </a:ext>
            </a:extLst>
          </p:cNvPr>
          <p:cNvSpPr txBox="1"/>
          <p:nvPr/>
        </p:nvSpPr>
        <p:spPr>
          <a:xfrm>
            <a:off x="398506" y="333632"/>
            <a:ext cx="3391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Propiedades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CSS: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Texto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BE9B1-5EB8-8245-9EFC-91BC0F8F148F}"/>
              </a:ext>
            </a:extLst>
          </p:cNvPr>
          <p:cNvSpPr txBox="1"/>
          <p:nvPr/>
        </p:nvSpPr>
        <p:spPr>
          <a:xfrm>
            <a:off x="398506" y="934398"/>
            <a:ext cx="1748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Font</a:t>
            </a:r>
            <a:endParaRPr kumimoji="0" lang="es-ES_tradnl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AF7A8-67D5-3644-832C-4E1C504D14F6}"/>
              </a:ext>
            </a:extLst>
          </p:cNvPr>
          <p:cNvSpPr txBox="1"/>
          <p:nvPr/>
        </p:nvSpPr>
        <p:spPr>
          <a:xfrm>
            <a:off x="404052" y="3136530"/>
            <a:ext cx="1748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Text-</a:t>
            </a:r>
            <a:r>
              <a:rPr kumimoji="0" lang="es-ES_tradnl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align</a:t>
            </a:r>
            <a:endParaRPr kumimoji="0" lang="es-ES_tradnl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295634" y="1640155"/>
            <a:ext cx="2640072" cy="371261"/>
          </a:xfrm>
          <a:prstGeom prst="rect">
            <a:avLst/>
          </a:prstGeom>
          <a:noFill/>
          <a:ln w="28575">
            <a:solidFill>
              <a:srgbClr val="EA231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672030" y="1637140"/>
            <a:ext cx="2668011" cy="371261"/>
          </a:xfrm>
          <a:prstGeom prst="rect">
            <a:avLst/>
          </a:prstGeom>
          <a:noFill/>
          <a:ln w="28575">
            <a:solidFill>
              <a:srgbClr val="EA231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Like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a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Girl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cxnSp>
        <p:nvCxnSpPr>
          <p:cNvPr id="33" name="Conector recto de flecha 32"/>
          <p:cNvCxnSpPr/>
          <p:nvPr/>
        </p:nvCxnSpPr>
        <p:spPr>
          <a:xfrm>
            <a:off x="3183212" y="1825785"/>
            <a:ext cx="22413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3265717" y="1329363"/>
            <a:ext cx="220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font-family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Comic Sans MS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295634" y="4102619"/>
            <a:ext cx="2640072" cy="371261"/>
          </a:xfrm>
          <a:prstGeom prst="rect">
            <a:avLst/>
          </a:prstGeom>
          <a:noFill/>
          <a:ln w="28575">
            <a:solidFill>
              <a:srgbClr val="EA231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5672030" y="4099604"/>
            <a:ext cx="2668011" cy="371261"/>
          </a:xfrm>
          <a:prstGeom prst="rect">
            <a:avLst/>
          </a:prstGeom>
          <a:noFill/>
          <a:ln w="28575">
            <a:solidFill>
              <a:srgbClr val="EA231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Like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a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Girl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3183212" y="4288249"/>
            <a:ext cx="22413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3650726" y="3791826"/>
            <a:ext cx="1540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text-align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82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 animBg="1"/>
      <p:bldP spid="31" grpId="0" animBg="1"/>
      <p:bldP spid="35" grpId="0"/>
      <p:bldP spid="36" grpId="0" animBg="1"/>
      <p:bldP spid="37" grpId="0" animBg="1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25329-7F1B-A949-8C24-EF727256B2EE}"/>
              </a:ext>
            </a:extLst>
          </p:cNvPr>
          <p:cNvGrpSpPr/>
          <p:nvPr/>
        </p:nvGrpSpPr>
        <p:grpSpPr>
          <a:xfrm>
            <a:off x="684193" y="3857222"/>
            <a:ext cx="1591376" cy="1009118"/>
            <a:chOff x="829535" y="5098542"/>
            <a:chExt cx="2448000" cy="157870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5BA4275-52BD-F64F-A7F2-8B4D97EDF59A}"/>
                </a:ext>
              </a:extLst>
            </p:cNvPr>
            <p:cNvSpPr/>
            <p:nvPr/>
          </p:nvSpPr>
          <p:spPr>
            <a:xfrm>
              <a:off x="829535" y="5098542"/>
              <a:ext cx="2448000" cy="1261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9611351-6980-9241-BCEB-ED610D818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252" y="5343358"/>
              <a:ext cx="1533129" cy="1150732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A4A3431-CE76-EB43-BCEA-2931194F0B76}"/>
                </a:ext>
              </a:extLst>
            </p:cNvPr>
            <p:cNvSpPr/>
            <p:nvPr/>
          </p:nvSpPr>
          <p:spPr>
            <a:xfrm>
              <a:off x="931135" y="5230801"/>
              <a:ext cx="2212628" cy="14464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E81725E-4879-434E-B590-6E9205382C21}"/>
              </a:ext>
            </a:extLst>
          </p:cNvPr>
          <p:cNvSpPr/>
          <p:nvPr/>
        </p:nvSpPr>
        <p:spPr>
          <a:xfrm>
            <a:off x="5884073" y="1817873"/>
            <a:ext cx="1836000" cy="946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0AD508-8AFF-DB4A-A145-8FD56D79B3B4}"/>
              </a:ext>
            </a:extLst>
          </p:cNvPr>
          <p:cNvSpPr/>
          <p:nvPr/>
        </p:nvSpPr>
        <p:spPr>
          <a:xfrm>
            <a:off x="5960273" y="1917067"/>
            <a:ext cx="1659471" cy="108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3B3E-1022-D44E-A01A-8725BDD12D9A}"/>
              </a:ext>
            </a:extLst>
          </p:cNvPr>
          <p:cNvSpPr txBox="1"/>
          <p:nvPr/>
        </p:nvSpPr>
        <p:spPr>
          <a:xfrm>
            <a:off x="398506" y="333632"/>
            <a:ext cx="3391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Propiedades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CSS: Border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C31EB-C8D2-5D41-8E48-C76AAA8C1C9E}"/>
              </a:ext>
            </a:extLst>
          </p:cNvPr>
          <p:cNvSpPr/>
          <p:nvPr/>
        </p:nvSpPr>
        <p:spPr>
          <a:xfrm>
            <a:off x="2754718" y="1811351"/>
            <a:ext cx="27269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border: 6px solid </a:t>
            </a:r>
            <a:r>
              <a:rPr kumimoji="0" lang="es-ES_tradnl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MediumSeeGreen</a:t>
            </a: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F2A2D93-A5BA-7F42-AFC9-F2DAAEB20291}"/>
              </a:ext>
            </a:extLst>
          </p:cNvPr>
          <p:cNvSpPr/>
          <p:nvPr/>
        </p:nvSpPr>
        <p:spPr>
          <a:xfrm>
            <a:off x="2651360" y="2093459"/>
            <a:ext cx="3124728" cy="5238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5FC51-8EE1-3345-AADB-C7C62DC2FB8C}"/>
              </a:ext>
            </a:extLst>
          </p:cNvPr>
          <p:cNvSpPr txBox="1"/>
          <p:nvPr/>
        </p:nvSpPr>
        <p:spPr>
          <a:xfrm>
            <a:off x="398506" y="934398"/>
            <a:ext cx="9540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</a:t>
            </a:r>
            <a:endParaRPr kumimoji="0" lang="es-ES_tradnl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3C1C52-5A35-8D41-9969-D394CB7E2CB5}"/>
              </a:ext>
            </a:extLst>
          </p:cNvPr>
          <p:cNvSpPr txBox="1"/>
          <p:nvPr/>
        </p:nvSpPr>
        <p:spPr>
          <a:xfrm>
            <a:off x="674731" y="3272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</a:t>
            </a:r>
            <a:r>
              <a:rPr kumimoji="0" lang="es-ES_tradnl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-top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4838B-469D-CD4B-A459-420921166F2D}"/>
              </a:ext>
            </a:extLst>
          </p:cNvPr>
          <p:cNvSpPr txBox="1"/>
          <p:nvPr/>
        </p:nvSpPr>
        <p:spPr>
          <a:xfrm>
            <a:off x="4577526" y="3272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Border-bottom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C8BF2E-AD1F-0148-B843-04E862522A4B}"/>
              </a:ext>
            </a:extLst>
          </p:cNvPr>
          <p:cNvSpPr txBox="1"/>
          <p:nvPr/>
        </p:nvSpPr>
        <p:spPr>
          <a:xfrm>
            <a:off x="2626129" y="3272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Border-left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90783-BD66-8744-80FF-F1E3B2B175B8}"/>
              </a:ext>
            </a:extLst>
          </p:cNvPr>
          <p:cNvSpPr txBox="1"/>
          <p:nvPr/>
        </p:nvSpPr>
        <p:spPr>
          <a:xfrm>
            <a:off x="6528922" y="3272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Border-right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AB4B3-A2A8-8143-8A4E-199BC8382271}"/>
              </a:ext>
            </a:extLst>
          </p:cNvPr>
          <p:cNvSpPr txBox="1"/>
          <p:nvPr/>
        </p:nvSpPr>
        <p:spPr>
          <a:xfrm>
            <a:off x="505294" y="1268699"/>
            <a:ext cx="76766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 definir la anchura del borde, el estilo del borde y el color.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A1FC30-5C5F-E14D-AF23-EBB0CFA728A8}"/>
              </a:ext>
            </a:extLst>
          </p:cNvPr>
          <p:cNvSpPr/>
          <p:nvPr/>
        </p:nvSpPr>
        <p:spPr>
          <a:xfrm>
            <a:off x="574568" y="1690708"/>
            <a:ext cx="1701000" cy="1300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2B696B-C36C-3D47-8446-C6573E21C457}"/>
              </a:ext>
            </a:extLst>
          </p:cNvPr>
          <p:cNvSpPr/>
          <p:nvPr/>
        </p:nvSpPr>
        <p:spPr>
          <a:xfrm>
            <a:off x="5960273" y="1917067"/>
            <a:ext cx="1659471" cy="1108047"/>
          </a:xfrm>
          <a:prstGeom prst="rect">
            <a:avLst/>
          </a:prstGeom>
          <a:noFill/>
          <a:ln w="76200">
            <a:solidFill>
              <a:srgbClr val="3C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srgbClr val="3CB3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513343-3556-A14C-AD90-968833D6760E}"/>
              </a:ext>
            </a:extLst>
          </p:cNvPr>
          <p:cNvSpPr/>
          <p:nvPr/>
        </p:nvSpPr>
        <p:spPr>
          <a:xfrm>
            <a:off x="698352" y="3549739"/>
            <a:ext cx="170102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border-top: 3px dotted </a:t>
            </a:r>
            <a:r>
              <a:rPr kumimoji="0" lang="es-ES_tradnl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Tomato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A13740-932C-1E43-84F9-4BC2EB61E50A}"/>
              </a:ext>
            </a:extLst>
          </p:cNvPr>
          <p:cNvSpPr/>
          <p:nvPr/>
        </p:nvSpPr>
        <p:spPr>
          <a:xfrm>
            <a:off x="2674165" y="3549428"/>
            <a:ext cx="19950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border-left: 6px dashed </a:t>
            </a:r>
            <a:r>
              <a:rPr kumimoji="0" lang="en-GB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(255,99,71)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48E71E-AE12-0E46-B7C7-581152E53630}"/>
              </a:ext>
            </a:extLst>
          </p:cNvPr>
          <p:cNvSpPr/>
          <p:nvPr/>
        </p:nvSpPr>
        <p:spPr>
          <a:xfrm>
            <a:off x="4590949" y="3549428"/>
            <a:ext cx="198799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border-bottom: 1.5px double #ff6347 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59EBCC3-EDBB-5540-ACC9-E7130399231D}"/>
              </a:ext>
            </a:extLst>
          </p:cNvPr>
          <p:cNvSpPr/>
          <p:nvPr/>
        </p:nvSpPr>
        <p:spPr>
          <a:xfrm>
            <a:off x="6521525" y="3606978"/>
            <a:ext cx="20683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border-right: hidden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D253ED0-5588-DE41-9D5C-823054BDA545}"/>
              </a:ext>
            </a:extLst>
          </p:cNvPr>
          <p:cNvCxnSpPr/>
          <p:nvPr/>
        </p:nvCxnSpPr>
        <p:spPr>
          <a:xfrm>
            <a:off x="8183202" y="3775987"/>
            <a:ext cx="0" cy="1296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5D083FC-3436-BD41-8CE0-56F2AA12A9E4}"/>
              </a:ext>
            </a:extLst>
          </p:cNvPr>
          <p:cNvSpPr/>
          <p:nvPr/>
        </p:nvSpPr>
        <p:spPr>
          <a:xfrm>
            <a:off x="6521526" y="3486683"/>
            <a:ext cx="20922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 border: 6px solid </a:t>
            </a:r>
            <a:r>
              <a:rPr kumimoji="0" lang="es-ES_tradnl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MediumSeeGreen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6D50080-8BE6-7642-B0DF-CD5AD8C3A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49" y="1951219"/>
            <a:ext cx="1149847" cy="86304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A63B5-9C1C-2443-8BF3-91E66F08B7FE}"/>
              </a:ext>
            </a:extLst>
          </p:cNvPr>
          <p:cNvGrpSpPr/>
          <p:nvPr/>
        </p:nvGrpSpPr>
        <p:grpSpPr>
          <a:xfrm>
            <a:off x="498368" y="1767607"/>
            <a:ext cx="1836000" cy="1184032"/>
            <a:chOff x="664491" y="2356809"/>
            <a:chExt cx="2448000" cy="157870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005D554-B938-6044-ADCD-82B24A8ACB3C}"/>
                </a:ext>
              </a:extLst>
            </p:cNvPr>
            <p:cNvSpPr/>
            <p:nvPr/>
          </p:nvSpPr>
          <p:spPr>
            <a:xfrm>
              <a:off x="664491" y="2356809"/>
              <a:ext cx="2448000" cy="1261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835129D-1B94-3249-A3A7-733CB1D8D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208" y="2601625"/>
              <a:ext cx="1533129" cy="11507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EF910A-515E-A046-9EE2-7F198478C9D0}"/>
                </a:ext>
              </a:extLst>
            </p:cNvPr>
            <p:cNvSpPr/>
            <p:nvPr/>
          </p:nvSpPr>
          <p:spPr>
            <a:xfrm>
              <a:off x="766091" y="2489068"/>
              <a:ext cx="2212628" cy="14464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1DB269-8B37-EC46-A941-4FEE52586A11}"/>
              </a:ext>
            </a:extLst>
          </p:cNvPr>
          <p:cNvCxnSpPr/>
          <p:nvPr/>
        </p:nvCxnSpPr>
        <p:spPr>
          <a:xfrm>
            <a:off x="769588" y="3937861"/>
            <a:ext cx="1404000" cy="0"/>
          </a:xfrm>
          <a:prstGeom prst="line">
            <a:avLst/>
          </a:prstGeom>
          <a:ln w="762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4FA09B-543C-7F4D-81BC-81A5DD685A21}"/>
              </a:ext>
            </a:extLst>
          </p:cNvPr>
          <p:cNvCxnSpPr/>
          <p:nvPr/>
        </p:nvCxnSpPr>
        <p:spPr>
          <a:xfrm>
            <a:off x="769588" y="3936272"/>
            <a:ext cx="1439633" cy="0"/>
          </a:xfrm>
          <a:prstGeom prst="line">
            <a:avLst/>
          </a:prstGeom>
          <a:ln w="38100">
            <a:solidFill>
              <a:srgbClr val="FF634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32602CA-E98C-A641-9EC1-51501D5F2668}"/>
              </a:ext>
            </a:extLst>
          </p:cNvPr>
          <p:cNvGrpSpPr/>
          <p:nvPr/>
        </p:nvGrpSpPr>
        <p:grpSpPr>
          <a:xfrm>
            <a:off x="2770358" y="3857222"/>
            <a:ext cx="1591376" cy="1009118"/>
            <a:chOff x="829535" y="5098542"/>
            <a:chExt cx="2448000" cy="1578709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EC5BD97C-C9E4-E143-A79D-43C02CEB8190}"/>
                </a:ext>
              </a:extLst>
            </p:cNvPr>
            <p:cNvSpPr/>
            <p:nvPr/>
          </p:nvSpPr>
          <p:spPr>
            <a:xfrm>
              <a:off x="829535" y="5098542"/>
              <a:ext cx="2448000" cy="1261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F5CA264-015A-2C4A-A81C-77351F324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252" y="5343358"/>
              <a:ext cx="1533129" cy="1150732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A152E59-8DFC-5540-86E1-FA383C5A7FF4}"/>
                </a:ext>
              </a:extLst>
            </p:cNvPr>
            <p:cNvSpPr/>
            <p:nvPr/>
          </p:nvSpPr>
          <p:spPr>
            <a:xfrm>
              <a:off x="931135" y="5230801"/>
              <a:ext cx="2212628" cy="14464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AE0EE54-E95A-8548-AD50-03E253AA4EC8}"/>
              </a:ext>
            </a:extLst>
          </p:cNvPr>
          <p:cNvCxnSpPr>
            <a:cxnSpLocks/>
          </p:cNvCxnSpPr>
          <p:nvPr/>
        </p:nvCxnSpPr>
        <p:spPr>
          <a:xfrm>
            <a:off x="2840078" y="3914743"/>
            <a:ext cx="0" cy="972000"/>
          </a:xfrm>
          <a:prstGeom prst="line">
            <a:avLst/>
          </a:prstGeom>
          <a:ln w="381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517913-7647-5A49-BC2E-77EB5BD01303}"/>
              </a:ext>
            </a:extLst>
          </p:cNvPr>
          <p:cNvCxnSpPr>
            <a:cxnSpLocks/>
          </p:cNvCxnSpPr>
          <p:nvPr/>
        </p:nvCxnSpPr>
        <p:spPr>
          <a:xfrm>
            <a:off x="2836567" y="3914743"/>
            <a:ext cx="0" cy="945000"/>
          </a:xfrm>
          <a:prstGeom prst="line">
            <a:avLst/>
          </a:prstGeom>
          <a:ln w="38100">
            <a:solidFill>
              <a:srgbClr val="FF63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04A77AF-49A3-3C4E-8536-D8BF244001B3}"/>
              </a:ext>
            </a:extLst>
          </p:cNvPr>
          <p:cNvGrpSpPr/>
          <p:nvPr/>
        </p:nvGrpSpPr>
        <p:grpSpPr>
          <a:xfrm>
            <a:off x="4712547" y="3857222"/>
            <a:ext cx="1591376" cy="1009118"/>
            <a:chOff x="829535" y="5098542"/>
            <a:chExt cx="2448000" cy="1578709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11DB5CC-5D95-C142-968E-3B1CE60AE867}"/>
                </a:ext>
              </a:extLst>
            </p:cNvPr>
            <p:cNvSpPr/>
            <p:nvPr/>
          </p:nvSpPr>
          <p:spPr>
            <a:xfrm>
              <a:off x="829535" y="5098542"/>
              <a:ext cx="2448000" cy="1261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CD3E52E-C4F5-6F4A-9705-659BEEB4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252" y="5343358"/>
              <a:ext cx="1533129" cy="1150732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F48BE9-4AD0-EC4C-A054-D5DB693B7C50}"/>
                </a:ext>
              </a:extLst>
            </p:cNvPr>
            <p:cNvSpPr/>
            <p:nvPr/>
          </p:nvSpPr>
          <p:spPr>
            <a:xfrm>
              <a:off x="931135" y="5230801"/>
              <a:ext cx="2212628" cy="14464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7CC015C-D1BB-8B41-A98E-A273A48325D2}"/>
              </a:ext>
            </a:extLst>
          </p:cNvPr>
          <p:cNvCxnSpPr/>
          <p:nvPr/>
        </p:nvCxnSpPr>
        <p:spPr>
          <a:xfrm>
            <a:off x="4758277" y="4865555"/>
            <a:ext cx="1485000" cy="0"/>
          </a:xfrm>
          <a:prstGeom prst="line">
            <a:avLst/>
          </a:prstGeom>
          <a:ln w="381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1E48AD-19A8-7E40-AD8F-39AE447E3F03}"/>
              </a:ext>
            </a:extLst>
          </p:cNvPr>
          <p:cNvCxnSpPr/>
          <p:nvPr/>
        </p:nvCxnSpPr>
        <p:spPr>
          <a:xfrm>
            <a:off x="4756517" y="4855613"/>
            <a:ext cx="1485000" cy="0"/>
          </a:xfrm>
          <a:prstGeom prst="line">
            <a:avLst/>
          </a:prstGeom>
          <a:ln w="19050">
            <a:solidFill>
              <a:srgbClr val="FF634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000863-8C23-5F49-B2D1-1757757A3830}"/>
              </a:ext>
            </a:extLst>
          </p:cNvPr>
          <p:cNvCxnSpPr/>
          <p:nvPr/>
        </p:nvCxnSpPr>
        <p:spPr>
          <a:xfrm>
            <a:off x="4753369" y="4894781"/>
            <a:ext cx="1485000" cy="0"/>
          </a:xfrm>
          <a:prstGeom prst="line">
            <a:avLst/>
          </a:prstGeom>
          <a:ln w="19050">
            <a:solidFill>
              <a:srgbClr val="FF634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31B12E-1FD1-B247-B1C9-C1625BF6D7B6}"/>
              </a:ext>
            </a:extLst>
          </p:cNvPr>
          <p:cNvGrpSpPr/>
          <p:nvPr/>
        </p:nvGrpSpPr>
        <p:grpSpPr>
          <a:xfrm>
            <a:off x="6760027" y="3856438"/>
            <a:ext cx="1591376" cy="1009118"/>
            <a:chOff x="829535" y="5098542"/>
            <a:chExt cx="2448000" cy="1578709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973FB57-F421-D344-8339-B76CDBFDCD1F}"/>
                </a:ext>
              </a:extLst>
            </p:cNvPr>
            <p:cNvSpPr/>
            <p:nvPr/>
          </p:nvSpPr>
          <p:spPr>
            <a:xfrm>
              <a:off x="829535" y="5098542"/>
              <a:ext cx="2448000" cy="1261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5914C74-3812-DF47-AC3F-6CC99DAE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252" y="5343358"/>
              <a:ext cx="1533129" cy="1150732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035A4F7-D983-BF4D-9D9C-973ACE89FE64}"/>
                </a:ext>
              </a:extLst>
            </p:cNvPr>
            <p:cNvSpPr/>
            <p:nvPr/>
          </p:nvSpPr>
          <p:spPr>
            <a:xfrm>
              <a:off x="931135" y="5230801"/>
              <a:ext cx="2212628" cy="14464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DFA6386-AAF3-414A-9AC9-2299BC64ACA9}"/>
              </a:ext>
            </a:extLst>
          </p:cNvPr>
          <p:cNvSpPr/>
          <p:nvPr/>
        </p:nvSpPr>
        <p:spPr>
          <a:xfrm>
            <a:off x="6826074" y="3951487"/>
            <a:ext cx="1451112" cy="924575"/>
          </a:xfrm>
          <a:prstGeom prst="rect">
            <a:avLst/>
          </a:prstGeom>
          <a:noFill/>
          <a:ln w="76200">
            <a:solidFill>
              <a:srgbClr val="3C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srgbClr val="3CB37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13AA8AA-2C22-A04D-83EE-8E56FFF08D84}"/>
              </a:ext>
            </a:extLst>
          </p:cNvPr>
          <p:cNvCxnSpPr>
            <a:cxnSpLocks/>
          </p:cNvCxnSpPr>
          <p:nvPr/>
        </p:nvCxnSpPr>
        <p:spPr>
          <a:xfrm>
            <a:off x="8275157" y="3981131"/>
            <a:ext cx="0" cy="864000"/>
          </a:xfrm>
          <a:prstGeom prst="line">
            <a:avLst/>
          </a:prstGeom>
          <a:ln w="762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433053"/>
            <a:ext cx="7297457" cy="483797"/>
          </a:xfrm>
        </p:spPr>
        <p:txBody>
          <a:bodyPr/>
          <a:lstStyle/>
          <a:p>
            <a:r>
              <a:rPr lang="en-GB">
                <a:latin typeface="Vodafone Rg"/>
              </a:rPr>
              <a:t> ¿Por </a:t>
            </a:r>
            <a:r>
              <a:rPr lang="en-GB" err="1">
                <a:latin typeface="Vodafone Rg"/>
              </a:rPr>
              <a:t>qué</a:t>
            </a:r>
            <a:r>
              <a:rPr lang="en-GB">
                <a:latin typeface="Vodafone Rg"/>
              </a:rPr>
              <a:t> CODE LIKE A GIRL?</a:t>
            </a: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76103" y="990467"/>
            <a:ext cx="6429876" cy="6410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/>
              <a:t>¿</a:t>
            </a:r>
            <a:r>
              <a:rPr lang="es-ES" err="1"/>
              <a:t>Code</a:t>
            </a:r>
            <a:r>
              <a:rPr lang="es-ES"/>
              <a:t>?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/>
              <a:t>¿</a:t>
            </a:r>
            <a:r>
              <a:rPr lang="es-ES" err="1"/>
              <a:t>Girl</a:t>
            </a:r>
            <a:r>
              <a:rPr lang="es-ES"/>
              <a:t>?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>
              <a:latin typeface="Vodafone Rg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712" y="4432148"/>
            <a:ext cx="542925" cy="561975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76103" y="1775504"/>
            <a:ext cx="6631366" cy="25239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>
              <a:latin typeface="Vodafone Rg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0000">
            <a:off x="4500685" y="1026176"/>
            <a:ext cx="4382415" cy="951125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667359" y="3307348"/>
            <a:ext cx="61106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>
                <a:solidFill>
                  <a:srgbClr val="333333"/>
                </a:solidFill>
                <a:latin typeface="Noto Serif"/>
              </a:rPr>
              <a:t>Informática, donde el 87,9% </a:t>
            </a:r>
            <a:r>
              <a:rPr lang="es-ES" sz="1200">
                <a:solidFill>
                  <a:srgbClr val="333333"/>
                </a:solidFill>
                <a:latin typeface="Noto Serif"/>
              </a:rPr>
              <a:t>de las matrículas corresponde a alumnado </a:t>
            </a:r>
            <a:r>
              <a:rPr lang="es-ES" sz="1200" b="1">
                <a:solidFill>
                  <a:srgbClr val="333333"/>
                </a:solidFill>
                <a:latin typeface="Noto Serif"/>
              </a:rPr>
              <a:t>masculino</a:t>
            </a:r>
            <a:r>
              <a:rPr lang="es-ES" sz="1200">
                <a:solidFill>
                  <a:srgbClr val="333333"/>
                </a:solidFill>
                <a:latin typeface="Noto Serif"/>
              </a:rPr>
              <a:t>, y Educación, con un 77,5% femenino, son los grados universitarios donde menos paridad existe. Lo destaca la última </a:t>
            </a:r>
            <a:r>
              <a:rPr lang="es-ES" sz="1200">
                <a:solidFill>
                  <a:srgbClr val="005695"/>
                </a:solidFill>
                <a:latin typeface="Noto Serif"/>
                <a:hlinkClick r:id="rId6"/>
              </a:rPr>
              <a:t>Estadística de Indicadores Universitarios 2018 </a:t>
            </a:r>
            <a:r>
              <a:rPr lang="es-ES" sz="1200">
                <a:solidFill>
                  <a:srgbClr val="333333"/>
                </a:solidFill>
                <a:latin typeface="Noto Serif"/>
              </a:rPr>
              <a:t>del Ministerio de Educación, con datos del curso 2016-17…</a:t>
            </a:r>
            <a:endParaRPr lang="es-ES" sz="1200"/>
          </a:p>
        </p:txBody>
      </p:sp>
      <p:graphicFrame>
        <p:nvGraphicFramePr>
          <p:cNvPr id="19" name="Gráfico 18"/>
          <p:cNvGraphicFramePr/>
          <p:nvPr/>
        </p:nvGraphicFramePr>
        <p:xfrm>
          <a:off x="523875" y="1721257"/>
          <a:ext cx="4254829" cy="1085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18596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F3B3E-1022-D44E-A01A-8725BDD12D9A}"/>
              </a:ext>
            </a:extLst>
          </p:cNvPr>
          <p:cNvSpPr txBox="1"/>
          <p:nvPr/>
        </p:nvSpPr>
        <p:spPr>
          <a:xfrm>
            <a:off x="398506" y="333632"/>
            <a:ext cx="3391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Propiedades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CSS: Margin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C31EB-C8D2-5D41-8E48-C76AAA8C1C9E}"/>
              </a:ext>
            </a:extLst>
          </p:cNvPr>
          <p:cNvSpPr/>
          <p:nvPr/>
        </p:nvSpPr>
        <p:spPr>
          <a:xfrm>
            <a:off x="2655516" y="1374030"/>
            <a:ext cx="425767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margin: 1px 3cm 5px 2cm (top, right, bottom, left) 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5FC51-8EE1-3345-AADB-C7C62DC2FB8C}"/>
              </a:ext>
            </a:extLst>
          </p:cNvPr>
          <p:cNvSpPr txBox="1"/>
          <p:nvPr/>
        </p:nvSpPr>
        <p:spPr>
          <a:xfrm>
            <a:off x="398506" y="934398"/>
            <a:ext cx="1748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</a:t>
            </a:r>
            <a:endParaRPr kumimoji="0" lang="es-ES_tradnl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16934-957A-0841-9667-D724983D0AFE}"/>
              </a:ext>
            </a:extLst>
          </p:cNvPr>
          <p:cNvSpPr txBox="1"/>
          <p:nvPr/>
        </p:nvSpPr>
        <p:spPr>
          <a:xfrm>
            <a:off x="550906" y="2891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</a:t>
            </a:r>
            <a:r>
              <a:rPr kumimoji="0" lang="es-ES_tradnl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-top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FFC528-698F-CA4C-94FC-B34DE11D5424}"/>
              </a:ext>
            </a:extLst>
          </p:cNvPr>
          <p:cNvSpPr txBox="1"/>
          <p:nvPr/>
        </p:nvSpPr>
        <p:spPr>
          <a:xfrm>
            <a:off x="4577526" y="2891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Margin-bottom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55287-68EA-9B42-85F4-B6BA77BB3834}"/>
              </a:ext>
            </a:extLst>
          </p:cNvPr>
          <p:cNvSpPr txBox="1"/>
          <p:nvPr/>
        </p:nvSpPr>
        <p:spPr>
          <a:xfrm>
            <a:off x="2626129" y="2891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Margin-left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B7F591-D9B9-0F47-A068-D691FAF87213}"/>
              </a:ext>
            </a:extLst>
          </p:cNvPr>
          <p:cNvSpPr txBox="1"/>
          <p:nvPr/>
        </p:nvSpPr>
        <p:spPr>
          <a:xfrm>
            <a:off x="6528922" y="2891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Margin-right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3BB276BB-C0F4-C24D-9E8A-A2A3D61F5D19}"/>
              </a:ext>
            </a:extLst>
          </p:cNvPr>
          <p:cNvSpPr/>
          <p:nvPr/>
        </p:nvSpPr>
        <p:spPr>
          <a:xfrm>
            <a:off x="2397528" y="1319234"/>
            <a:ext cx="259947" cy="133480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EE1AA-F46D-EF44-AD41-B9237704B807}"/>
              </a:ext>
            </a:extLst>
          </p:cNvPr>
          <p:cNvSpPr/>
          <p:nvPr/>
        </p:nvSpPr>
        <p:spPr>
          <a:xfrm>
            <a:off x="2657475" y="1677309"/>
            <a:ext cx="40386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margin: 1px 3cm 5px (top, right and left, bottom) 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A6B131-7CDF-4245-B621-77AB81D510A8}"/>
              </a:ext>
            </a:extLst>
          </p:cNvPr>
          <p:cNvSpPr/>
          <p:nvPr/>
        </p:nvSpPr>
        <p:spPr>
          <a:xfrm>
            <a:off x="2655516" y="1980588"/>
            <a:ext cx="381952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margin: 1px 3px (top and bottom, right and left)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4AA4FB-1C9F-DA45-A85D-77FE8D251750}"/>
              </a:ext>
            </a:extLst>
          </p:cNvPr>
          <p:cNvSpPr/>
          <p:nvPr/>
        </p:nvSpPr>
        <p:spPr>
          <a:xfrm>
            <a:off x="2655516" y="2283866"/>
            <a:ext cx="343971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margin: 1cm (all paddings)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8FF982-2546-1D4A-B1FB-61DB7497272F}"/>
              </a:ext>
            </a:extLst>
          </p:cNvPr>
          <p:cNvSpPr/>
          <p:nvPr/>
        </p:nvSpPr>
        <p:spPr>
          <a:xfrm>
            <a:off x="965051" y="3117128"/>
            <a:ext cx="10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margin-top: 1</a:t>
            </a:r>
            <a:r>
              <a:rPr kumimoji="0" lang="es-E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D9FC58-35BA-5247-B83B-B270E9EB170F}"/>
              </a:ext>
            </a:extLst>
          </p:cNvPr>
          <p:cNvSpPr/>
          <p:nvPr/>
        </p:nvSpPr>
        <p:spPr>
          <a:xfrm>
            <a:off x="4916464" y="3117128"/>
            <a:ext cx="12632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margin-bottom: 1</a:t>
            </a:r>
            <a:r>
              <a:rPr kumimoji="0" lang="es-E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EF3B6F0-AC51-3B4D-A27D-E96FAE4E2E92}"/>
              </a:ext>
            </a:extLst>
          </p:cNvPr>
          <p:cNvSpPr/>
          <p:nvPr/>
        </p:nvSpPr>
        <p:spPr>
          <a:xfrm>
            <a:off x="3050214" y="3117128"/>
            <a:ext cx="12632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margin-left: </a:t>
            </a:r>
            <a:r>
              <a:rPr kumimoji="0" lang="es-E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7px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F79CB06-EBF8-F047-B708-4ECFC019BBC6}"/>
              </a:ext>
            </a:extLst>
          </p:cNvPr>
          <p:cNvSpPr/>
          <p:nvPr/>
        </p:nvSpPr>
        <p:spPr>
          <a:xfrm>
            <a:off x="6929323" y="3117128"/>
            <a:ext cx="12632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margin-right: </a:t>
            </a:r>
            <a:r>
              <a:rPr kumimoji="0" lang="es-E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7px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2769D5C-C841-E846-AE53-22E95C46AF6C}"/>
              </a:ext>
            </a:extLst>
          </p:cNvPr>
          <p:cNvSpPr/>
          <p:nvPr/>
        </p:nvSpPr>
        <p:spPr>
          <a:xfrm>
            <a:off x="507893" y="1396793"/>
            <a:ext cx="1836000" cy="946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713F73B-43C7-AC4B-9774-4E66F3BA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63" y="1757861"/>
            <a:ext cx="657964" cy="49385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1A037B2-BCEA-1E48-ADE7-75E63E7AF168}"/>
              </a:ext>
            </a:extLst>
          </p:cNvPr>
          <p:cNvSpPr/>
          <p:nvPr/>
        </p:nvSpPr>
        <p:spPr>
          <a:xfrm>
            <a:off x="584093" y="1495987"/>
            <a:ext cx="1659471" cy="108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D4DE66-4515-194F-9B75-1C6DD5763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9175"/>
          <a:stretch/>
        </p:blipFill>
        <p:spPr>
          <a:xfrm>
            <a:off x="1193270" y="2160976"/>
            <a:ext cx="468809" cy="442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C57DD-389E-D64D-B015-ADD0FDDACC2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4462" y="1507297"/>
            <a:ext cx="342761" cy="342761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534BF56-4D86-194D-8F29-D70A07E21176}"/>
              </a:ext>
            </a:extLst>
          </p:cNvPr>
          <p:cNvSpPr/>
          <p:nvPr/>
        </p:nvSpPr>
        <p:spPr>
          <a:xfrm>
            <a:off x="507893" y="3339543"/>
            <a:ext cx="1836000" cy="946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99E2846-DBCF-CE41-9ECA-9745D642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63" y="3986362"/>
            <a:ext cx="657964" cy="493853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F7513AF-C3C8-D649-8264-A244CC212838}"/>
              </a:ext>
            </a:extLst>
          </p:cNvPr>
          <p:cNvSpPr/>
          <p:nvPr/>
        </p:nvSpPr>
        <p:spPr>
          <a:xfrm>
            <a:off x="584093" y="3438737"/>
            <a:ext cx="1659471" cy="13711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C3C1C92-21B3-1944-A4CD-C459C456F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9175"/>
          <a:stretch/>
        </p:blipFill>
        <p:spPr>
          <a:xfrm>
            <a:off x="1193270" y="4389476"/>
            <a:ext cx="468809" cy="44282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8CE8D3F-3B32-D64E-93DD-5F537728813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4462" y="3450048"/>
            <a:ext cx="342761" cy="342761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A7808F5-962D-4F46-9794-6F3C8B97827B}"/>
              </a:ext>
            </a:extLst>
          </p:cNvPr>
          <p:cNvSpPr/>
          <p:nvPr/>
        </p:nvSpPr>
        <p:spPr>
          <a:xfrm>
            <a:off x="4515593" y="3339543"/>
            <a:ext cx="1836000" cy="946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B6F2684-B39D-AC4B-99B2-3F9A3125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362" y="3700612"/>
            <a:ext cx="657964" cy="49385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4ACBD6F-8786-A54D-9E42-6A1B02A2431B}"/>
              </a:ext>
            </a:extLst>
          </p:cNvPr>
          <p:cNvSpPr/>
          <p:nvPr/>
        </p:nvSpPr>
        <p:spPr>
          <a:xfrm>
            <a:off x="4591793" y="3438737"/>
            <a:ext cx="1659471" cy="13711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6A47695-FDE8-5C45-9840-D37763809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9175"/>
          <a:stretch/>
        </p:blipFill>
        <p:spPr>
          <a:xfrm>
            <a:off x="5200969" y="4389476"/>
            <a:ext cx="468809" cy="44282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37757B6-D48F-5544-9FD8-0C7E916AF8D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2161" y="3450048"/>
            <a:ext cx="342761" cy="34276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FEF22D7-3E3A-4543-A6D8-FEC1221C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619" y="3710137"/>
            <a:ext cx="657964" cy="49385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E8768BE-98C5-FA4D-B84A-FC926A563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9175"/>
          <a:stretch/>
        </p:blipFill>
        <p:spPr>
          <a:xfrm>
            <a:off x="3239612" y="4133828"/>
            <a:ext cx="468809" cy="44282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FF5C67F-60D3-9446-BBDC-F78FB63B7D1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6893" y="3459573"/>
            <a:ext cx="342761" cy="342761"/>
          </a:xfrm>
          <a:prstGeom prst="rect">
            <a:avLst/>
          </a:prstGeom>
        </p:spPr>
      </p:pic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8AE1BD7-7308-4C45-B592-552CC7DCB363}"/>
              </a:ext>
            </a:extLst>
          </p:cNvPr>
          <p:cNvSpPr/>
          <p:nvPr/>
        </p:nvSpPr>
        <p:spPr>
          <a:xfrm>
            <a:off x="2537546" y="3344749"/>
            <a:ext cx="1836000" cy="946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01480D-C1FE-8742-AAAC-61A2FCB6D243}"/>
              </a:ext>
            </a:extLst>
          </p:cNvPr>
          <p:cNvSpPr/>
          <p:nvPr/>
        </p:nvSpPr>
        <p:spPr>
          <a:xfrm>
            <a:off x="2613746" y="3443943"/>
            <a:ext cx="1659471" cy="108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7B97A21-04D5-C043-B519-7DF06EC7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68" y="3710137"/>
            <a:ext cx="657964" cy="49385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7B3392-51BF-124E-B1E9-5C38550E5D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9175"/>
          <a:stretch/>
        </p:blipFill>
        <p:spPr>
          <a:xfrm>
            <a:off x="7171111" y="4133828"/>
            <a:ext cx="468809" cy="44282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FC59F79-DE6A-3B46-B9A6-E2ADD511D9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8393" y="3459573"/>
            <a:ext cx="342761" cy="342761"/>
          </a:xfrm>
          <a:prstGeom prst="rect">
            <a:avLst/>
          </a:prstGeom>
        </p:spPr>
      </p:pic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BCD6F947-A664-6341-9D43-1C098C8BA3EB}"/>
              </a:ext>
            </a:extLst>
          </p:cNvPr>
          <p:cNvSpPr/>
          <p:nvPr/>
        </p:nvSpPr>
        <p:spPr>
          <a:xfrm>
            <a:off x="6469045" y="3344749"/>
            <a:ext cx="1836000" cy="946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3329CA6-1D61-234E-B442-D29CD8F39A44}"/>
              </a:ext>
            </a:extLst>
          </p:cNvPr>
          <p:cNvSpPr/>
          <p:nvPr/>
        </p:nvSpPr>
        <p:spPr>
          <a:xfrm>
            <a:off x="6545245" y="3443943"/>
            <a:ext cx="1659471" cy="108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6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CF3B3E-1022-D44E-A01A-8725BDD12D9A}"/>
              </a:ext>
            </a:extLst>
          </p:cNvPr>
          <p:cNvSpPr txBox="1"/>
          <p:nvPr/>
        </p:nvSpPr>
        <p:spPr>
          <a:xfrm>
            <a:off x="398506" y="333632"/>
            <a:ext cx="3391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Propiedades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CSS: Padding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C31EB-C8D2-5D41-8E48-C76AAA8C1C9E}"/>
              </a:ext>
            </a:extLst>
          </p:cNvPr>
          <p:cNvSpPr/>
          <p:nvPr/>
        </p:nvSpPr>
        <p:spPr>
          <a:xfrm>
            <a:off x="2655516" y="1374030"/>
            <a:ext cx="425767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padding: 1px 3cm 5px 2cm (top, right, bottom, left) 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5FC51-8EE1-3345-AADB-C7C62DC2FB8C}"/>
              </a:ext>
            </a:extLst>
          </p:cNvPr>
          <p:cNvSpPr txBox="1"/>
          <p:nvPr/>
        </p:nvSpPr>
        <p:spPr>
          <a:xfrm>
            <a:off x="398506" y="934398"/>
            <a:ext cx="1748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</a:t>
            </a:r>
            <a:endParaRPr kumimoji="0" lang="es-ES_tradnl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16934-957A-0841-9667-D724983D0AFE}"/>
              </a:ext>
            </a:extLst>
          </p:cNvPr>
          <p:cNvSpPr txBox="1"/>
          <p:nvPr/>
        </p:nvSpPr>
        <p:spPr>
          <a:xfrm>
            <a:off x="550906" y="2891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</a:t>
            </a:r>
            <a:r>
              <a:rPr kumimoji="0" lang="es-ES_tradnl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-top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FFC528-698F-CA4C-94FC-B34DE11D5424}"/>
              </a:ext>
            </a:extLst>
          </p:cNvPr>
          <p:cNvSpPr txBox="1"/>
          <p:nvPr/>
        </p:nvSpPr>
        <p:spPr>
          <a:xfrm>
            <a:off x="4577526" y="2891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Padding-bottom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55287-68EA-9B42-85F4-B6BA77BB3834}"/>
              </a:ext>
            </a:extLst>
          </p:cNvPr>
          <p:cNvSpPr txBox="1"/>
          <p:nvPr/>
        </p:nvSpPr>
        <p:spPr>
          <a:xfrm>
            <a:off x="2626129" y="2891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Padding-left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B7F591-D9B9-0F47-A068-D691FAF87213}"/>
              </a:ext>
            </a:extLst>
          </p:cNvPr>
          <p:cNvSpPr txBox="1"/>
          <p:nvPr/>
        </p:nvSpPr>
        <p:spPr>
          <a:xfrm>
            <a:off x="6528922" y="2891741"/>
            <a:ext cx="1748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Padding-right</a:t>
            </a:r>
            <a:endParaRPr kumimoji="0" lang="es-ES_tradnl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3BB276BB-C0F4-C24D-9E8A-A2A3D61F5D19}"/>
              </a:ext>
            </a:extLst>
          </p:cNvPr>
          <p:cNvSpPr/>
          <p:nvPr/>
        </p:nvSpPr>
        <p:spPr>
          <a:xfrm>
            <a:off x="2397528" y="1319234"/>
            <a:ext cx="259947" cy="133480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EE1AA-F46D-EF44-AD41-B9237704B807}"/>
              </a:ext>
            </a:extLst>
          </p:cNvPr>
          <p:cNvSpPr/>
          <p:nvPr/>
        </p:nvSpPr>
        <p:spPr>
          <a:xfrm>
            <a:off x="2657475" y="1677309"/>
            <a:ext cx="40386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padding: 1px 3cm 5px (top, right and left, bottom) 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A6B131-7CDF-4245-B621-77AB81D510A8}"/>
              </a:ext>
            </a:extLst>
          </p:cNvPr>
          <p:cNvSpPr/>
          <p:nvPr/>
        </p:nvSpPr>
        <p:spPr>
          <a:xfrm>
            <a:off x="2655516" y="1980588"/>
            <a:ext cx="381952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padding: 1px 3px (top and bottom, right and left)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4AA4FB-1C9F-DA45-A85D-77FE8D251750}"/>
              </a:ext>
            </a:extLst>
          </p:cNvPr>
          <p:cNvSpPr/>
          <p:nvPr/>
        </p:nvSpPr>
        <p:spPr>
          <a:xfrm>
            <a:off x="2655516" y="2283866"/>
            <a:ext cx="343971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padding: 1cm (all paddings)</a:t>
            </a: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D300F8-456F-6B40-AB26-F2B7E5393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4" y="1374030"/>
            <a:ext cx="1719319" cy="12904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690C8D-7301-A647-9480-858EE70EDCEE}"/>
              </a:ext>
            </a:extLst>
          </p:cNvPr>
          <p:cNvGrpSpPr/>
          <p:nvPr/>
        </p:nvGrpSpPr>
        <p:grpSpPr>
          <a:xfrm>
            <a:off x="714374" y="1399657"/>
            <a:ext cx="1323000" cy="1184032"/>
            <a:chOff x="664491" y="2069409"/>
            <a:chExt cx="2448000" cy="157870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C72B9F5-CD04-AE47-A6CD-DD8230AD9C10}"/>
                </a:ext>
              </a:extLst>
            </p:cNvPr>
            <p:cNvSpPr/>
            <p:nvPr/>
          </p:nvSpPr>
          <p:spPr>
            <a:xfrm>
              <a:off x="664491" y="2069409"/>
              <a:ext cx="2448000" cy="1261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59C995-432B-034A-92F9-AD33752D808E}"/>
                </a:ext>
              </a:extLst>
            </p:cNvPr>
            <p:cNvSpPr/>
            <p:nvPr/>
          </p:nvSpPr>
          <p:spPr>
            <a:xfrm>
              <a:off x="766091" y="2201668"/>
              <a:ext cx="2212628" cy="14464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394A250-5EAF-9649-9FD7-40904E25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94" y="3572087"/>
            <a:ext cx="1719319" cy="129048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38FF982-2546-1D4A-B1FB-61DB7497272F}"/>
              </a:ext>
            </a:extLst>
          </p:cNvPr>
          <p:cNvSpPr/>
          <p:nvPr/>
        </p:nvSpPr>
        <p:spPr>
          <a:xfrm>
            <a:off x="965051" y="3117128"/>
            <a:ext cx="1053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padding-top: </a:t>
            </a:r>
            <a:r>
              <a:rPr kumimoji="0" lang="es-E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5px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7FF1BA-8197-9D4B-AB47-0C263947F46B}"/>
              </a:ext>
            </a:extLst>
          </p:cNvPr>
          <p:cNvGrpSpPr/>
          <p:nvPr/>
        </p:nvGrpSpPr>
        <p:grpSpPr>
          <a:xfrm>
            <a:off x="706052" y="3390651"/>
            <a:ext cx="1323000" cy="1377000"/>
            <a:chOff x="664491" y="2069409"/>
            <a:chExt cx="2448000" cy="1578707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7F5F2F77-9A72-D640-97DC-4CDED24154D0}"/>
                </a:ext>
              </a:extLst>
            </p:cNvPr>
            <p:cNvSpPr/>
            <p:nvPr/>
          </p:nvSpPr>
          <p:spPr>
            <a:xfrm>
              <a:off x="664491" y="2069409"/>
              <a:ext cx="2448000" cy="1261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83E70DB-F00F-774A-A640-381F264EE4DF}"/>
                </a:ext>
              </a:extLst>
            </p:cNvPr>
            <p:cNvSpPr/>
            <p:nvPr/>
          </p:nvSpPr>
          <p:spPr>
            <a:xfrm>
              <a:off x="766091" y="2201666"/>
              <a:ext cx="2212628" cy="14464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DD79BF-8C95-AA43-B6CF-C47D68E0E24A}"/>
              </a:ext>
            </a:extLst>
          </p:cNvPr>
          <p:cNvGrpSpPr/>
          <p:nvPr/>
        </p:nvGrpSpPr>
        <p:grpSpPr>
          <a:xfrm>
            <a:off x="4790157" y="3390651"/>
            <a:ext cx="1323000" cy="1377000"/>
            <a:chOff x="664491" y="2069409"/>
            <a:chExt cx="2448000" cy="1578707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B6AF406-1AD1-E04A-B78C-9C67F2346C5E}"/>
                </a:ext>
              </a:extLst>
            </p:cNvPr>
            <p:cNvSpPr/>
            <p:nvPr/>
          </p:nvSpPr>
          <p:spPr>
            <a:xfrm>
              <a:off x="664491" y="2069409"/>
              <a:ext cx="2448000" cy="1261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6A23A4F-2EA4-BF47-94B3-8ADCA6218653}"/>
                </a:ext>
              </a:extLst>
            </p:cNvPr>
            <p:cNvSpPr/>
            <p:nvPr/>
          </p:nvSpPr>
          <p:spPr>
            <a:xfrm>
              <a:off x="766091" y="2201666"/>
              <a:ext cx="2212628" cy="14464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F21409C9-0176-4643-9272-EBBFE0BE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329" y="3381126"/>
            <a:ext cx="1719319" cy="129048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0D9FC58-35BA-5247-B83B-B270E9EB170F}"/>
              </a:ext>
            </a:extLst>
          </p:cNvPr>
          <p:cNvSpPr/>
          <p:nvPr/>
        </p:nvSpPr>
        <p:spPr>
          <a:xfrm>
            <a:off x="4897414" y="3117128"/>
            <a:ext cx="12632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padding-bottom: </a:t>
            </a:r>
            <a:r>
              <a:rPr kumimoji="0" lang="es-E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5px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BB9B1D9-D984-7E40-9648-444838A2D8C8}"/>
              </a:ext>
            </a:extLst>
          </p:cNvPr>
          <p:cNvGrpSpPr/>
          <p:nvPr/>
        </p:nvGrpSpPr>
        <p:grpSpPr>
          <a:xfrm>
            <a:off x="2770857" y="3390651"/>
            <a:ext cx="1566000" cy="1161000"/>
            <a:chOff x="664491" y="2069409"/>
            <a:chExt cx="2448000" cy="1578707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BAD55521-3E76-D640-8B3F-FDEB6D09EAD0}"/>
                </a:ext>
              </a:extLst>
            </p:cNvPr>
            <p:cNvSpPr/>
            <p:nvPr/>
          </p:nvSpPr>
          <p:spPr>
            <a:xfrm>
              <a:off x="664491" y="2069409"/>
              <a:ext cx="2448000" cy="1261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4459AC-05FF-8E4B-9A5D-8685F081E715}"/>
                </a:ext>
              </a:extLst>
            </p:cNvPr>
            <p:cNvSpPr/>
            <p:nvPr/>
          </p:nvSpPr>
          <p:spPr>
            <a:xfrm>
              <a:off x="766091" y="2201666"/>
              <a:ext cx="2212628" cy="14464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1945E515-9B66-BD4A-946C-249D1C9D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486" y="3365017"/>
            <a:ext cx="1719319" cy="129048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0B97A2D0-E4E6-8545-92A1-450E45524504}"/>
              </a:ext>
            </a:extLst>
          </p:cNvPr>
          <p:cNvGrpSpPr/>
          <p:nvPr/>
        </p:nvGrpSpPr>
        <p:grpSpPr>
          <a:xfrm>
            <a:off x="6693065" y="3390651"/>
            <a:ext cx="1566000" cy="1161000"/>
            <a:chOff x="664491" y="2069409"/>
            <a:chExt cx="2448000" cy="1578707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17AB64E-C882-F74F-B552-8F0D79F348DC}"/>
                </a:ext>
              </a:extLst>
            </p:cNvPr>
            <p:cNvSpPr/>
            <p:nvPr/>
          </p:nvSpPr>
          <p:spPr>
            <a:xfrm>
              <a:off x="664491" y="2069409"/>
              <a:ext cx="2448000" cy="12615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211C794-A03B-A240-86CF-A8E3444AB73D}"/>
                </a:ext>
              </a:extLst>
            </p:cNvPr>
            <p:cNvSpPr/>
            <p:nvPr/>
          </p:nvSpPr>
          <p:spPr>
            <a:xfrm>
              <a:off x="766091" y="2201666"/>
              <a:ext cx="2212628" cy="14464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7D68037A-C026-FF40-A26E-88F423EE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595" y="3357438"/>
            <a:ext cx="1719319" cy="1290482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EF3B6F0-AC51-3B4D-A27D-E96FAE4E2E92}"/>
              </a:ext>
            </a:extLst>
          </p:cNvPr>
          <p:cNvSpPr/>
          <p:nvPr/>
        </p:nvSpPr>
        <p:spPr>
          <a:xfrm>
            <a:off x="3050214" y="3117128"/>
            <a:ext cx="12632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padding-left: </a:t>
            </a:r>
            <a:r>
              <a:rPr kumimoji="0" lang="es-E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1cm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F79CB06-EBF8-F047-B708-4ECFC019BBC6}"/>
              </a:ext>
            </a:extLst>
          </p:cNvPr>
          <p:cNvSpPr/>
          <p:nvPr/>
        </p:nvSpPr>
        <p:spPr>
          <a:xfrm>
            <a:off x="6910273" y="3117128"/>
            <a:ext cx="126321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padding-right: </a:t>
            </a:r>
            <a:r>
              <a:rPr kumimoji="0" lang="es-E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1cm</a:t>
            </a:r>
            <a:endParaRPr kumimoji="0" lang="es-ES_tradn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3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142229"/>
            <a:ext cx="2841625" cy="829733"/>
          </a:xfrm>
        </p:spPr>
        <p:txBody>
          <a:bodyPr/>
          <a:lstStyle/>
          <a:p>
            <a:r>
              <a:rPr lang="en-GB" dirty="0" err="1"/>
              <a:t>Incluyendo</a:t>
            </a:r>
            <a:r>
              <a:rPr lang="en-GB" dirty="0"/>
              <a:t> CSS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nuestro</a:t>
            </a:r>
            <a:r>
              <a:rPr lang="en-GB" dirty="0"/>
              <a:t> </a:t>
            </a:r>
            <a:r>
              <a:rPr lang="en-GB" dirty="0" err="1"/>
              <a:t>ejemplo</a:t>
            </a:r>
            <a:r>
              <a:rPr lang="en-GB" dirty="0"/>
              <a:t> 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Insert Confidentiality Level in slide footer 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1A748D-277B-4DC7-A9ED-97A0289BE52C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701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/>
              <a:t>CSS link</a:t>
            </a:r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88" y="1299846"/>
            <a:ext cx="4268879" cy="246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ángulo 12"/>
          <p:cNvSpPr/>
          <p:nvPr/>
        </p:nvSpPr>
        <p:spPr>
          <a:xfrm>
            <a:off x="5302250" y="1455419"/>
            <a:ext cx="3240998" cy="514897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302250" y="3011717"/>
            <a:ext cx="3240998" cy="45538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79CDEC0A-425E-4AB2-A7DC-F15B23F9E85F}"/>
              </a:ext>
            </a:extLst>
          </p:cNvPr>
          <p:cNvSpPr txBox="1">
            <a:spLocks/>
          </p:cNvSpPr>
          <p:nvPr/>
        </p:nvSpPr>
        <p:spPr>
          <a:xfrm>
            <a:off x="196723" y="585370"/>
            <a:ext cx="4707390" cy="38112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Lo primero es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indicarle a nuestro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fichero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HTML que tiene que obtener su estilo de una hoja CSS: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 incluye de la siguiente forma: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head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      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link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="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stylesheet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"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type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="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text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css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"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href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=“</a:t>
            </a:r>
            <a:r>
              <a:rPr kumimoji="0" lang="es-E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css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/style.css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"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&lt;/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head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Con esto le estamos indicando a HTML que para tener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estilo y colores tiene que ir a la carpeta “</a:t>
            </a:r>
            <a:r>
              <a:rPr kumimoji="0" lang="es-E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css</a:t>
            </a: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” y coger el archivo “style.css”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    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302250" y="1970316"/>
            <a:ext cx="3240998" cy="104140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9CDEC0A-425E-4AB2-A7DC-F15B23F9E85F}"/>
              </a:ext>
            </a:extLst>
          </p:cNvPr>
          <p:cNvSpPr txBox="1">
            <a:spLocks/>
          </p:cNvSpPr>
          <p:nvPr/>
        </p:nvSpPr>
        <p:spPr>
          <a:xfrm>
            <a:off x="4991387" y="1443194"/>
            <a:ext cx="3901788" cy="24027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      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&lt;head&gt;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	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&lt;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title&gt;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CodeLikeaGirl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&lt;/title&gt;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	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&lt;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link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rel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=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B9700">
                    <a:lumMod val="75000"/>
                  </a:srgbClr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"stylesheet"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href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=</a:t>
            </a:r>
            <a:r>
              <a:rPr kumimoji="0" 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9700">
                    <a:lumMod val="75000"/>
                  </a:srgbClr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“</a:t>
            </a:r>
            <a:r>
              <a:rPr kumimoji="0" lang="en-US" sz="13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B9700">
                    <a:lumMod val="75000"/>
                  </a:srgbClr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css</a:t>
            </a:r>
            <a:r>
              <a:rPr kumimoji="0" 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9700">
                    <a:lumMod val="75000"/>
                  </a:srgbClr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/style.css"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/&gt;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      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&lt;/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head&gt;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err="1"/>
              <a:t>Modificando</a:t>
            </a:r>
            <a:r>
              <a:rPr lang="en-GB" dirty="0"/>
              <a:t> el </a:t>
            </a:r>
            <a:r>
              <a:rPr lang="en-GB" dirty="0" err="1"/>
              <a:t>archivo</a:t>
            </a:r>
            <a:r>
              <a:rPr lang="en-GB" dirty="0"/>
              <a:t> CSS</a:t>
            </a:r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88" y="1299846"/>
            <a:ext cx="4268879" cy="246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Rectángulo 15"/>
          <p:cNvSpPr/>
          <p:nvPr/>
        </p:nvSpPr>
        <p:spPr>
          <a:xfrm>
            <a:off x="5302250" y="1443789"/>
            <a:ext cx="3240998" cy="202331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79CDEC0A-425E-4AB2-A7DC-F15B23F9E85F}"/>
              </a:ext>
            </a:extLst>
          </p:cNvPr>
          <p:cNvSpPr txBox="1">
            <a:spLocks/>
          </p:cNvSpPr>
          <p:nvPr/>
        </p:nvSpPr>
        <p:spPr>
          <a:xfrm>
            <a:off x="68752" y="470665"/>
            <a:ext cx="4350645" cy="27140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Tx/>
              <a:buChar char="-"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CONTINUEMOS CON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EL EJEMPLO!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		En HTML teníamos la WEB: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946" y="1455420"/>
            <a:ext cx="3235302" cy="20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smtClean="0"/>
              <a:t>CSS </a:t>
            </a:r>
            <a:r>
              <a:rPr lang="en-GB" dirty="0" err="1" smtClean="0"/>
              <a:t>por</a:t>
            </a:r>
            <a:r>
              <a:rPr lang="en-GB" dirty="0" smtClean="0"/>
              <a:t> </a:t>
            </a:r>
            <a:r>
              <a:rPr lang="en-GB" dirty="0" err="1" smtClean="0"/>
              <a:t>etiqueta</a:t>
            </a:r>
            <a:r>
              <a:rPr lang="en-GB" dirty="0" smtClean="0"/>
              <a:t> HTML</a:t>
            </a:r>
            <a:endParaRPr lang="en-GB" dirty="0"/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65" y="3006656"/>
            <a:ext cx="3217509" cy="1854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79CDEC0A-425E-4AB2-A7DC-F15B23F9E85F}"/>
              </a:ext>
            </a:extLst>
          </p:cNvPr>
          <p:cNvSpPr txBox="1">
            <a:spLocks/>
          </p:cNvSpPr>
          <p:nvPr/>
        </p:nvSpPr>
        <p:spPr>
          <a:xfrm>
            <a:off x="196723" y="692592"/>
            <a:ext cx="4168572" cy="16012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En nuestra hoja CSS llamada style.css añadimos: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h1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s-E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text-align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 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center;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s-E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background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-color: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#eeb1c5;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Le estamos indicando que al contenido de TODAS las etiquetas de HTML de tipo “h1” lo centremos y le añadamos un color de fondo.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/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</a:b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    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64" y="84114"/>
            <a:ext cx="3217509" cy="185447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Right Arrow 8">
            <a:extLst>
              <a:ext uri="{FF2B5EF4-FFF2-40B4-BE49-F238E27FC236}">
                <a16:creationId xmlns:a16="http://schemas.microsoft.com/office/drawing/2014/main" id="{8F2A2D93-A5BA-7F42-AFC9-F2DAAEB20291}"/>
              </a:ext>
            </a:extLst>
          </p:cNvPr>
          <p:cNvSpPr/>
          <p:nvPr/>
        </p:nvSpPr>
        <p:spPr>
          <a:xfrm rot="5400000">
            <a:off x="6471667" y="2210686"/>
            <a:ext cx="833501" cy="52387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905" y="232397"/>
            <a:ext cx="2351013" cy="15108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262" y="3082635"/>
            <a:ext cx="2493429" cy="16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smtClean="0"/>
              <a:t>CSS </a:t>
            </a:r>
            <a:r>
              <a:rPr lang="en-GB" dirty="0" err="1" smtClean="0"/>
              <a:t>por</a:t>
            </a:r>
            <a:r>
              <a:rPr lang="en-GB" dirty="0" smtClean="0"/>
              <a:t> </a:t>
            </a:r>
            <a:r>
              <a:rPr lang="en-GB" dirty="0" err="1" smtClean="0"/>
              <a:t>clase</a:t>
            </a:r>
            <a:endParaRPr lang="en-GB" dirty="0"/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65" y="3006656"/>
            <a:ext cx="3217509" cy="1854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79CDEC0A-425E-4AB2-A7DC-F15B23F9E85F}"/>
              </a:ext>
            </a:extLst>
          </p:cNvPr>
          <p:cNvSpPr txBox="1">
            <a:spLocks/>
          </p:cNvSpPr>
          <p:nvPr/>
        </p:nvSpPr>
        <p:spPr>
          <a:xfrm>
            <a:off x="196723" y="692592"/>
            <a:ext cx="4168572" cy="21406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Añadimos a nuestra hoja lo siguiente: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.subtitulo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s-E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border</a:t>
            </a: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s-E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solid</a:t>
            </a:r>
            <a:r>
              <a:rPr kumimoji="0" lang="es-E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2px;</a:t>
            </a: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s-E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f</a:t>
            </a:r>
            <a:r>
              <a:rPr kumimoji="0" lang="es-E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ont-family</a:t>
            </a: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s-E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Arial;</a:t>
            </a: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Y en HTML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añadimos en la etiqueta de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paertura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“h2”: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h2 </a:t>
            </a:r>
            <a:r>
              <a:rPr kumimoji="0" lang="es-E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class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="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subtitulo"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Le estamos indicando que a la etiqueta HTML que lleve asociada la clase “subtitulo” le aplique un borde y cambie la fuente de letra al formato ARIAL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/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</a:b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    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64" y="84114"/>
            <a:ext cx="3217509" cy="185447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Right Arrow 8">
            <a:extLst>
              <a:ext uri="{FF2B5EF4-FFF2-40B4-BE49-F238E27FC236}">
                <a16:creationId xmlns:a16="http://schemas.microsoft.com/office/drawing/2014/main" id="{8F2A2D93-A5BA-7F42-AFC9-F2DAAEB20291}"/>
              </a:ext>
            </a:extLst>
          </p:cNvPr>
          <p:cNvSpPr/>
          <p:nvPr/>
        </p:nvSpPr>
        <p:spPr>
          <a:xfrm rot="5400000">
            <a:off x="6471667" y="2210686"/>
            <a:ext cx="833501" cy="52387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919" y="173076"/>
            <a:ext cx="2493429" cy="1629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918" y="3124200"/>
            <a:ext cx="2421591" cy="150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smtClean="0"/>
              <a:t>CSS </a:t>
            </a:r>
            <a:r>
              <a:rPr lang="en-GB" dirty="0" err="1" smtClean="0"/>
              <a:t>por</a:t>
            </a:r>
            <a:r>
              <a:rPr lang="en-GB" dirty="0" smtClean="0"/>
              <a:t> </a:t>
            </a:r>
            <a:r>
              <a:rPr lang="en-GB" dirty="0" err="1" smtClean="0"/>
              <a:t>identificador</a:t>
            </a:r>
            <a:r>
              <a:rPr lang="en-GB" dirty="0" smtClean="0"/>
              <a:t> </a:t>
            </a:r>
            <a:r>
              <a:rPr lang="en-GB" dirty="0" err="1" smtClean="0"/>
              <a:t>único</a:t>
            </a:r>
            <a:endParaRPr lang="en-GB" dirty="0"/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65" y="3006656"/>
            <a:ext cx="3217509" cy="1854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79CDEC0A-425E-4AB2-A7DC-F15B23F9E85F}"/>
              </a:ext>
            </a:extLst>
          </p:cNvPr>
          <p:cNvSpPr txBox="1">
            <a:spLocks/>
          </p:cNvSpPr>
          <p:nvPr/>
        </p:nvSpPr>
        <p:spPr>
          <a:xfrm>
            <a:off x="196723" y="692592"/>
            <a:ext cx="4168572" cy="18220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Añadimos a nuestra hoja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css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lo siguiente: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#</a:t>
            </a:r>
            <a:r>
              <a:rPr kumimoji="0" lang="es-E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video_derecha</a:t>
            </a:r>
            <a:r>
              <a:rPr kumimoji="0" lang="es-E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s-E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float</a:t>
            </a: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 </a:t>
            </a:r>
            <a:r>
              <a:rPr kumimoji="0" lang="es-E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right</a:t>
            </a:r>
            <a:r>
              <a:rPr kumimoji="0" lang="es-E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Y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en HTML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añadimos en la etiqueta de apertura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iframe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kumimoji="0" lang="es-E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iframe</a:t>
            </a: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 #</a:t>
            </a: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id=“</a:t>
            </a:r>
            <a:r>
              <a:rPr kumimoji="0" lang="es-E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video_derecha</a:t>
            </a: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Le estamos indicando que a la etiqueta HTML que lleve asociada el identificador “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video_derecha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” lo coloque a la derecha, y solo a esta etiqueta y a ninguna otra.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/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</a:b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    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64" y="84114"/>
            <a:ext cx="3217509" cy="185447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Right Arrow 8">
            <a:extLst>
              <a:ext uri="{FF2B5EF4-FFF2-40B4-BE49-F238E27FC236}">
                <a16:creationId xmlns:a16="http://schemas.microsoft.com/office/drawing/2014/main" id="{8F2A2D93-A5BA-7F42-AFC9-F2DAAEB20291}"/>
              </a:ext>
            </a:extLst>
          </p:cNvPr>
          <p:cNvSpPr/>
          <p:nvPr/>
        </p:nvSpPr>
        <p:spPr>
          <a:xfrm rot="5400000">
            <a:off x="6471667" y="2210686"/>
            <a:ext cx="833501" cy="52387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65" y="205978"/>
            <a:ext cx="2421591" cy="15055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315" y="3091995"/>
            <a:ext cx="2470741" cy="16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7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err="1" smtClean="0"/>
              <a:t>Reutilizando</a:t>
            </a:r>
            <a:r>
              <a:rPr lang="en-GB" dirty="0" smtClean="0"/>
              <a:t> </a:t>
            </a:r>
            <a:r>
              <a:rPr lang="en-GB" dirty="0" err="1" smtClean="0"/>
              <a:t>código</a:t>
            </a:r>
            <a:endParaRPr lang="en-GB" dirty="0"/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65" y="3006656"/>
            <a:ext cx="3217509" cy="1854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79CDEC0A-425E-4AB2-A7DC-F15B23F9E85F}"/>
              </a:ext>
            </a:extLst>
          </p:cNvPr>
          <p:cNvSpPr txBox="1">
            <a:spLocks/>
          </p:cNvSpPr>
          <p:nvPr/>
        </p:nvSpPr>
        <p:spPr>
          <a:xfrm>
            <a:off x="196723" y="692592"/>
            <a:ext cx="4168572" cy="1468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Podemos reutilizar el código CSS para otras etiquetas de 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Si en el archivo HTML agregamos otro “h1”: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h1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PROGRAMA #CODELIKEAGIRL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&lt;/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h1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Automáticamente nos va a tomar los valores que le hemos dado antes en CSS.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/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</a:b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    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64" y="84114"/>
            <a:ext cx="3217509" cy="185447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Right Arrow 8">
            <a:extLst>
              <a:ext uri="{FF2B5EF4-FFF2-40B4-BE49-F238E27FC236}">
                <a16:creationId xmlns:a16="http://schemas.microsoft.com/office/drawing/2014/main" id="{8F2A2D93-A5BA-7F42-AFC9-F2DAAEB20291}"/>
              </a:ext>
            </a:extLst>
          </p:cNvPr>
          <p:cNvSpPr/>
          <p:nvPr/>
        </p:nvSpPr>
        <p:spPr>
          <a:xfrm rot="5400000">
            <a:off x="6471667" y="2210686"/>
            <a:ext cx="833501" cy="52387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71" y="177756"/>
            <a:ext cx="2433185" cy="16201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3871" y="3119345"/>
            <a:ext cx="2442774" cy="15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err="1" smtClean="0"/>
              <a:t>Reutilizando</a:t>
            </a:r>
            <a:r>
              <a:rPr lang="en-GB" dirty="0" smtClean="0"/>
              <a:t> </a:t>
            </a:r>
            <a:r>
              <a:rPr lang="en-GB" dirty="0" err="1" smtClean="0"/>
              <a:t>código</a:t>
            </a:r>
            <a:endParaRPr lang="en-GB" dirty="0"/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65" y="3006656"/>
            <a:ext cx="3217509" cy="1854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79CDEC0A-425E-4AB2-A7DC-F15B23F9E85F}"/>
              </a:ext>
            </a:extLst>
          </p:cNvPr>
          <p:cNvSpPr txBox="1">
            <a:spLocks/>
          </p:cNvSpPr>
          <p:nvPr/>
        </p:nvSpPr>
        <p:spPr>
          <a:xfrm>
            <a:off x="196723" y="692592"/>
            <a:ext cx="4168572" cy="1468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También, podemos reutilizar nuestra clase “subtitulo”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Si en el archivo HTML agregamos otro texto y le indicamos que pertenece a la clase “subtitulo”: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h1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&gt;PROGRAMA #CODELIKEAGIRL&lt;/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h1</a:t>
            </a: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p </a:t>
            </a:r>
            <a:r>
              <a:rPr kumimoji="0" lang="es-E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class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="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subtitulo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"&gt;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Durante estos tres días, aprenderemos a crear sus propias webs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&lt;/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E60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B0CA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srgbClr val="00B0CA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sng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Automáticamente nos va a tomar los valores que le hemos dado antes en CSS.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/>
            </a:r>
            <a:b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</a:b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    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38113" marR="0" lvl="0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60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664" y="84114"/>
            <a:ext cx="3217509" cy="185447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Right Arrow 8">
            <a:extLst>
              <a:ext uri="{FF2B5EF4-FFF2-40B4-BE49-F238E27FC236}">
                <a16:creationId xmlns:a16="http://schemas.microsoft.com/office/drawing/2014/main" id="{8F2A2D93-A5BA-7F42-AFC9-F2DAAEB20291}"/>
              </a:ext>
            </a:extLst>
          </p:cNvPr>
          <p:cNvSpPr/>
          <p:nvPr/>
        </p:nvSpPr>
        <p:spPr>
          <a:xfrm rot="5400000">
            <a:off x="6471667" y="2210686"/>
            <a:ext cx="833501" cy="52387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71" y="177756"/>
            <a:ext cx="2433185" cy="16201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046" y="3101791"/>
            <a:ext cx="2470741" cy="15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433053"/>
            <a:ext cx="7297457" cy="483797"/>
          </a:xfrm>
        </p:spPr>
        <p:txBody>
          <a:bodyPr/>
          <a:lstStyle/>
          <a:p>
            <a:r>
              <a:rPr lang="en-GB"/>
              <a:t> </a:t>
            </a:r>
            <a:r>
              <a:rPr lang="en-GB" err="1"/>
              <a:t>Lenguajes</a:t>
            </a:r>
            <a:endParaRPr lang="en-GB"/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712" y="4432148"/>
            <a:ext cx="542925" cy="561975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76103" y="1775504"/>
            <a:ext cx="6631366" cy="25239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>
              <a:latin typeface="Vodafone Rg" pitchFamily="34" charset="0"/>
            </a:endParaRPr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/>
        </p:nvGraphicFramePr>
        <p:xfrm>
          <a:off x="1657350" y="933450"/>
          <a:ext cx="6000750" cy="4322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6" name="Document" r:id="rId6" imgW="5803392" imgH="4176891" progId="Word.Document.12">
                  <p:embed/>
                </p:oleObj>
              </mc:Choice>
              <mc:Fallback>
                <p:oleObj name="Document" r:id="rId6" imgW="5803392" imgH="4176891" progId="Word.Document.12">
                  <p:embed/>
                  <p:pic>
                    <p:nvPicPr>
                      <p:cNvPr id="11" name="Objeto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7350" y="933450"/>
                        <a:ext cx="6000750" cy="4322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983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smtClean="0"/>
              <a:t>Un </a:t>
            </a:r>
            <a:r>
              <a:rPr lang="en-GB" dirty="0" err="1" smtClean="0"/>
              <a:t>ejemplo</a:t>
            </a:r>
            <a:r>
              <a:rPr lang="en-GB" dirty="0" smtClean="0"/>
              <a:t> con un </a:t>
            </a:r>
            <a:r>
              <a:rPr lang="en-GB" dirty="0" err="1" smtClean="0"/>
              <a:t>poco</a:t>
            </a:r>
            <a:r>
              <a:rPr lang="en-GB" dirty="0" smtClean="0"/>
              <a:t> </a:t>
            </a:r>
            <a:r>
              <a:rPr lang="en-GB" dirty="0" err="1" smtClean="0"/>
              <a:t>más</a:t>
            </a:r>
            <a:r>
              <a:rPr lang="en-GB" dirty="0" smtClean="0"/>
              <a:t> de </a:t>
            </a:r>
            <a:r>
              <a:rPr lang="en-GB" dirty="0" err="1" smtClean="0"/>
              <a:t>código</a:t>
            </a:r>
            <a:r>
              <a:rPr lang="en-GB" dirty="0" smtClean="0"/>
              <a:t> CSS:</a:t>
            </a:r>
            <a:endParaRPr lang="en-GB" dirty="0"/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pic>
        <p:nvPicPr>
          <p:cNvPr id="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403" y="942611"/>
            <a:ext cx="6181194" cy="3562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605" y="1154243"/>
            <a:ext cx="4824426" cy="29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768" y="2415209"/>
            <a:ext cx="3619124" cy="441994"/>
          </a:xfrm>
        </p:spPr>
        <p:txBody>
          <a:bodyPr/>
          <a:lstStyle/>
          <a:p>
            <a:r>
              <a:rPr lang="en-US" sz="2700" err="1"/>
              <a:t>Experiencia</a:t>
            </a:r>
            <a:r>
              <a:rPr lang="en-US" sz="2700"/>
              <a:t> de </a:t>
            </a:r>
            <a:r>
              <a:rPr lang="en-US" sz="2700" err="1"/>
              <a:t>Usuario</a:t>
            </a:r>
            <a:r>
              <a:rPr lang="en-US" sz="2700"/>
              <a:t/>
            </a:r>
            <a:br>
              <a:rPr lang="en-US" sz="2700"/>
            </a:br>
            <a:r>
              <a:rPr lang="en-US" sz="270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34467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378"/>
            <a:fld id="{72A83A2B-3358-44F8-83A0-4598795D8FB5}" type="slidenum">
              <a:rPr lang="en-GB">
                <a:solidFill>
                  <a:srgbClr val="000000"/>
                </a:solidFill>
                <a:latin typeface="Vodafone Rg"/>
              </a:rPr>
              <a:pPr defTabSz="914378"/>
              <a:t>42</a:t>
            </a:fld>
            <a:endParaRPr lang="en-GB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57438" y="198641"/>
            <a:ext cx="4429125" cy="667479"/>
          </a:xfrm>
        </p:spPr>
        <p:txBody>
          <a:bodyPr/>
          <a:lstStyle/>
          <a:p>
            <a:pPr algn="ctr"/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¿Qué es UX?</a:t>
            </a:r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2" b="25852"/>
          <a:stretch>
            <a:fillRect/>
          </a:stretch>
        </p:blipFill>
        <p:spPr>
          <a:xfrm>
            <a:off x="548302" y="1753881"/>
            <a:ext cx="8110790" cy="2474979"/>
          </a:xfrm>
        </p:spPr>
      </p:pic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516605" y="866120"/>
            <a:ext cx="8110790" cy="768637"/>
          </a:xfrm>
        </p:spPr>
        <p:txBody>
          <a:bodyPr/>
          <a:lstStyle/>
          <a:p>
            <a:pPr marL="200020" lvl="1" indent="0" algn="ctr">
              <a:buNone/>
            </a:pPr>
            <a:r>
              <a:rPr lang="es-ES" sz="1800"/>
              <a:t>“El trabajo que se realiza para que, el usuario tenga la sensación de que cada vez que está frente al producto, tenga el control y todo sea reconocible e intuitivo para él”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422625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378"/>
            <a:fld id="{72A83A2B-3358-44F8-83A0-4598795D8FB5}" type="slidenum">
              <a:rPr lang="en-GB">
                <a:solidFill>
                  <a:srgbClr val="000000"/>
                </a:solidFill>
                <a:latin typeface="Vodafone Rg"/>
              </a:rPr>
              <a:pPr defTabSz="914378"/>
              <a:t>43</a:t>
            </a:fld>
            <a:endParaRPr lang="en-GB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20" y="338750"/>
            <a:ext cx="8642351" cy="667479"/>
          </a:xfrm>
        </p:spPr>
        <p:txBody>
          <a:bodyPr/>
          <a:lstStyle/>
          <a:p>
            <a:pPr algn="ctr"/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User Experience NO es User Interface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65" y="1319932"/>
            <a:ext cx="5117826" cy="307950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07746" y="1550193"/>
            <a:ext cx="34483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>
                <a:solidFill>
                  <a:srgbClr val="1D1F22"/>
                </a:solidFill>
                <a:latin typeface="Lato"/>
              </a:rPr>
              <a:t>“</a:t>
            </a:r>
            <a:r>
              <a:rPr lang="es-ES">
                <a:latin typeface="Vodafone Rg" pitchFamily="34" charset="0"/>
              </a:rPr>
              <a:t>Un Diseñador UI se encarga de crear visualmente la interfaz del producto, para que vaya acorde a la UX. </a:t>
            </a:r>
          </a:p>
          <a:p>
            <a:endParaRPr lang="es-ES">
              <a:latin typeface="Vodafone Rg" pitchFamily="34" charset="0"/>
            </a:endParaRPr>
          </a:p>
          <a:p>
            <a:r>
              <a:rPr lang="es-ES">
                <a:latin typeface="Vodafone Rg" pitchFamily="34" charset="0"/>
              </a:rPr>
              <a:t>Además, crea elementos interactivos y se preocupa de que se vean bien en todas las plataformas (móvil, </a:t>
            </a:r>
            <a:r>
              <a:rPr lang="es-ES" err="1">
                <a:latin typeface="Vodafone Rg" pitchFamily="34" charset="0"/>
              </a:rPr>
              <a:t>tablet</a:t>
            </a:r>
            <a:r>
              <a:rPr lang="es-ES">
                <a:latin typeface="Vodafone Rg" pitchFamily="34" charset="0"/>
              </a:rPr>
              <a:t>, web)”</a:t>
            </a:r>
          </a:p>
        </p:txBody>
      </p:sp>
    </p:spTree>
    <p:extLst>
      <p:ext uri="{BB962C8B-B14F-4D97-AF65-F5344CB8AC3E}">
        <p14:creationId xmlns:p14="http://schemas.microsoft.com/office/powerpoint/2010/main" val="2533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378"/>
            <a:fld id="{72A83A2B-3358-44F8-83A0-4598795D8FB5}" type="slidenum">
              <a:rPr lang="en-GB">
                <a:solidFill>
                  <a:srgbClr val="000000"/>
                </a:solidFill>
                <a:latin typeface="Vodafone Rg"/>
              </a:rPr>
              <a:pPr defTabSz="914378"/>
              <a:t>44</a:t>
            </a:fld>
            <a:endParaRPr lang="en-GB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53340" y="286329"/>
            <a:ext cx="4429125" cy="395414"/>
          </a:xfrm>
        </p:spPr>
        <p:txBody>
          <a:bodyPr/>
          <a:lstStyle/>
          <a:p>
            <a:pPr algn="ctr"/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¿Cuál es el proceso?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826" y="827817"/>
            <a:ext cx="4042348" cy="388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433612" y="2785583"/>
            <a:ext cx="4130679" cy="504862"/>
          </a:xfrm>
        </p:spPr>
        <p:txBody>
          <a:bodyPr/>
          <a:lstStyle/>
          <a:p>
            <a:r>
              <a:rPr lang="en-US" err="1"/>
              <a:t>Problemas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4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378"/>
            <a:fld id="{72A83A2B-3358-44F8-83A0-4598795D8FB5}" type="slidenum">
              <a:rPr lang="en-GB">
                <a:solidFill>
                  <a:srgbClr val="000000"/>
                </a:solidFill>
                <a:latin typeface="Vodafone Rg"/>
              </a:rPr>
              <a:pPr defTabSz="914378"/>
              <a:t>46</a:t>
            </a:fld>
            <a:endParaRPr lang="en-GB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46559"/>
            <a:ext cx="8642351" cy="439241"/>
          </a:xfrm>
        </p:spPr>
        <p:txBody>
          <a:bodyPr/>
          <a:lstStyle/>
          <a:p>
            <a:pPr algn="ctr"/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Creer</a:t>
            </a:r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 que </a:t>
            </a:r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somos</a:t>
            </a:r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 </a:t>
            </a:r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igual</a:t>
            </a:r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 que </a:t>
            </a:r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los</a:t>
            </a:r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 </a:t>
            </a:r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usuarios</a:t>
            </a:r>
            <a:endParaRPr lang="en-GB">
              <a:solidFill>
                <a:srgbClr val="FF0000"/>
              </a:solidFill>
              <a:latin typeface="+mj-lt"/>
              <a:ea typeface="Adobe Heiti Std R" panose="020B0400000000000000" pitchFamily="34" charset="-128"/>
              <a:cs typeface="Vodafone Rg"/>
            </a:endParaRPr>
          </a:p>
        </p:txBody>
      </p:sp>
      <p:pic>
        <p:nvPicPr>
          <p:cNvPr id="1048" name="Picture 24" descr="https://lh6.googleusercontent.com/G8nMftQtMYGjGfHXEhXp6-Y9ZLATLachaRkXJ_rw7-W1eI1GQ6lzgqZN5WsmDir5fVTAYEqTU5rxvyocl2379L0UHM_FBC6NQB66lcjdc3sVOQasJg8rhqfvmKvHM_bDa-pIusgh5h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6" y="829986"/>
            <a:ext cx="3121819" cy="16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lh5.googleusercontent.com/JqlsPRdWCNJusySoFsLzP22LLurE9BNv5PjL3luxPKOwKpi2AJllr9e9KlCoXyl8ZxyzqwQEbqJtPhKRP38ZK5fHsWrTOSizC1tUoJhkFy0ivvV-gXAG-FROOyQBn-Ad7q6SKImFjB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97" y="995254"/>
            <a:ext cx="2757488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lh5.googleusercontent.com/DfZq_Z8R0beMwDjqkp8ji5uUnbbetJXbJDOUnkvlZ4yS3ACUbCYQT7WYPyuec3JRx-j7dPyVO3pmXprTZ_3QW3LP2zr8YcxjaalLuuJuFCXjYbkHSIPzJEnuuU1J8oe5sa6lj0KNLq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199" y="2132760"/>
            <a:ext cx="3571875" cy="115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lh5.googleusercontent.com/3Y3_EX38Z6S-ik6jsEwbz-HBVO3ibXmMMo33_9DsRjYGFFFkfqWCwn1HQO8J9uDl-jlsBWgkTeqUOGCNFWaFXHI_eJZirGu612711zyt5n4WA0dGcJZEvbzx285h3-tu2juc74YnRC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55" y="2039891"/>
            <a:ext cx="3271838" cy="133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lh4.googleusercontent.com/9qxs2Dk-zhoPskUQKzeJhF5-xP0fn5zt1pKIw6OKqijC3Uypqzy0xUhnCoE8X2ClZ5ERKADLyHywAHvzbXoguCQ8KdoK0jcnqsFKCiuNCfMFM1UrcD1wHgWTpcP42drXbfae8i4qdj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84" y="3200752"/>
            <a:ext cx="2778919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lh4.googleusercontent.com/nGWEF4o1YgbkGkD0PRhSEydPM52W-MHzX04_G873ne6vtdcpnzDWT-Fp1sAtuWyt-Xr0NcftckKJfzAN5E1H52nmRyGO8iwU0nqvu48u5b7iBLdbXyklKZ6SfS9zoUxbE5vkj1QZPn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706" y="3232899"/>
            <a:ext cx="3107531" cy="12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50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1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2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3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4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378"/>
            <a:fld id="{72A83A2B-3358-44F8-83A0-4598795D8FB5}" type="slidenum">
              <a:rPr lang="en-GB">
                <a:solidFill>
                  <a:srgbClr val="000000"/>
                </a:solidFill>
                <a:latin typeface="Vodafone Rg"/>
              </a:rPr>
              <a:pPr defTabSz="914378"/>
              <a:t>47</a:t>
            </a:fld>
            <a:endParaRPr lang="en-GB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4982" y="251699"/>
            <a:ext cx="8642351" cy="384225"/>
          </a:xfrm>
        </p:spPr>
        <p:txBody>
          <a:bodyPr/>
          <a:lstStyle/>
          <a:p>
            <a:pPr algn="ctr"/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Hacer</a:t>
            </a:r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 leer al </a:t>
            </a:r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usuario</a:t>
            </a:r>
            <a:endParaRPr lang="en-GB">
              <a:solidFill>
                <a:srgbClr val="FF0000"/>
              </a:solidFill>
              <a:latin typeface="+mj-lt"/>
              <a:ea typeface="Adobe Heiti Std R" panose="020B0400000000000000" pitchFamily="34" charset="-128"/>
              <a:cs typeface="Vodafone Rg"/>
            </a:endParaRPr>
          </a:p>
        </p:txBody>
      </p:sp>
      <p:pic>
        <p:nvPicPr>
          <p:cNvPr id="13" name="Picture 2" descr="https://lh4.googleusercontent.com/nJdHTJwu7KzBQkByhHq7y_bH29WNRioz8yJKkak66JgbVegmBzfXK7drE2d0GcfByTt9aGpig0-3EnVVP_3SJVz5pgozc-xCyJ_XQhGzFacEyWaJC-pAaTBI5-TIFhcJJCFC212o_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6" y="967231"/>
            <a:ext cx="3492839" cy="349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lh5.googleusercontent.com/rkbnHqwCOja1YrOTr0U3dBdfa6eJ9pNRrkIK2fL27FJjpw4Fi_HPBRKBJ-ARZWD9xohO87bly6S7E0t42RZyXaQRhOZGQirvfeBX6G-paUjrS-vXDTx2Rrss67CCRL8ni_PTQ3KA5s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8" y="928072"/>
            <a:ext cx="2725355" cy="373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6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378"/>
            <a:fld id="{72A83A2B-3358-44F8-83A0-4598795D8FB5}" type="slidenum">
              <a:rPr lang="en-GB">
                <a:solidFill>
                  <a:srgbClr val="000000"/>
                </a:solidFill>
                <a:latin typeface="Vodafone Rg"/>
              </a:rPr>
              <a:pPr defTabSz="914378"/>
              <a:t>48</a:t>
            </a:fld>
            <a:endParaRPr lang="en-GB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9"/>
            <a:ext cx="8642351" cy="667479"/>
          </a:xfrm>
        </p:spPr>
        <p:txBody>
          <a:bodyPr/>
          <a:lstStyle/>
          <a:p>
            <a:pPr algn="ctr"/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Pensar</a:t>
            </a:r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 que </a:t>
            </a:r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todo</a:t>
            </a:r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 lo que </a:t>
            </a:r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hacemos</a:t>
            </a:r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 es perfecto</a:t>
            </a:r>
          </a:p>
        </p:txBody>
      </p:sp>
      <p:pic>
        <p:nvPicPr>
          <p:cNvPr id="3074" name="Picture 2" descr="https://lh4.googleusercontent.com/VQim7RJLJ0308AqPFBJrTUsVuiXmWKSDuA866ldXzpjywxkM0Xn6xnK5pLdyGX3FtdgbuLNR2Ur6RODkgg2sVY1YelWgnhbF4UAgVRYnGlkDpiNAhZgskvjAxIuHldFmISoTjBbf5n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765" y="873458"/>
            <a:ext cx="4989028" cy="35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Ws7q2igVRMu2Es68SgF8P2XiUkPm8KV2rX6oiD0UmbtkGgX1an1tmyqgnsUqXmxgczdAe8FOLqlBA_w5wTkNY7nWWtm8C727iGv2N012ZZJCB0DWYqkSJLHLUCOxMLotYb4bE_Dd0b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008" y="773937"/>
            <a:ext cx="5046541" cy="378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75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378"/>
            <a:fld id="{72A83A2B-3358-44F8-83A0-4598795D8FB5}" type="slidenum">
              <a:rPr lang="en-GB">
                <a:solidFill>
                  <a:srgbClr val="000000"/>
                </a:solidFill>
                <a:latin typeface="Vodafone Rg"/>
              </a:rPr>
              <a:pPr defTabSz="914378"/>
              <a:t>49</a:t>
            </a:fld>
            <a:endParaRPr lang="en-GB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70906"/>
            <a:ext cx="8642351" cy="414894"/>
          </a:xfrm>
        </p:spPr>
        <p:txBody>
          <a:bodyPr/>
          <a:lstStyle/>
          <a:p>
            <a:pPr algn="ctr"/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No </a:t>
            </a:r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pensar</a:t>
            </a:r>
            <a:endParaRPr lang="en-GB">
              <a:solidFill>
                <a:srgbClr val="FF0000"/>
              </a:solidFill>
              <a:latin typeface="+mj-lt"/>
              <a:ea typeface="Adobe Heiti Std R" panose="020B0400000000000000" pitchFamily="34" charset="-128"/>
              <a:cs typeface="Vodafone Rg"/>
            </a:endParaRPr>
          </a:p>
        </p:txBody>
      </p:sp>
      <p:pic>
        <p:nvPicPr>
          <p:cNvPr id="4098" name="Picture 2" descr="https://lh6.googleusercontent.com/x_ycHxnzbSVx8Q6KLeZNwTnXHetaOGPwTTXir3YH5kodlU5YPIC68rmCD-gScBIDQL2nSBpVbat843pA2hWA34SaSDvv07VJUV3QGInwfZVtD-p-AeoZ1cHwnA2oZG09stWG-DROP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58" y="1282394"/>
            <a:ext cx="4029075" cy="30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6.googleusercontent.com/yKl1OpRoPRZ1c6jeQdoJNAU0RiPufdgclkCFTNc-qmVtgnia2DIWH5XyWmSVBBNrGOJ0CZZ0twHsppsE8n03_sx9VO36IfKEyTrsd8IPX7Mi20yWh2N3goxnwlvZCShj-FNXo4RBK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578" y="1110943"/>
            <a:ext cx="4464844" cy="336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527024" y="1364146"/>
            <a:ext cx="2251682" cy="24599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s-ES" sz="1350">
                <a:latin typeface="Vodafone Rg" pitchFamily="34" charset="0"/>
              </a:rPr>
              <a:t>Todas las luces están apagadas</a:t>
            </a:r>
          </a:p>
        </p:txBody>
      </p:sp>
    </p:spTree>
    <p:extLst>
      <p:ext uri="{BB962C8B-B14F-4D97-AF65-F5344CB8AC3E}">
        <p14:creationId xmlns:p14="http://schemas.microsoft.com/office/powerpoint/2010/main" val="88481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433053"/>
            <a:ext cx="7297457" cy="483797"/>
          </a:xfrm>
        </p:spPr>
        <p:txBody>
          <a:bodyPr/>
          <a:lstStyle/>
          <a:p>
            <a:r>
              <a:rPr lang="en-GB"/>
              <a:t> </a:t>
            </a:r>
            <a:r>
              <a:rPr lang="en-GB" err="1"/>
              <a:t>Anatomía</a:t>
            </a:r>
            <a:r>
              <a:rPr lang="en-GB"/>
              <a:t> de </a:t>
            </a:r>
            <a:r>
              <a:rPr lang="en-GB" err="1"/>
              <a:t>una</a:t>
            </a:r>
            <a:r>
              <a:rPr lang="en-GB"/>
              <a:t> URL</a:t>
            </a: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712" y="4432148"/>
            <a:ext cx="542925" cy="56197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943059" y="2049869"/>
            <a:ext cx="529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>
                <a:solidFill>
                  <a:srgbClr val="000000"/>
                </a:solidFill>
                <a:latin typeface="OpenSans-Bold"/>
              </a:rPr>
              <a:t>http://www.website.com/page</a:t>
            </a:r>
          </a:p>
        </p:txBody>
      </p:sp>
      <p:pic>
        <p:nvPicPr>
          <p:cNvPr id="4098" name="Picture 2" descr="Resultado de imagen de nube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063" y="171459"/>
            <a:ext cx="3634023" cy="153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6216338" y="576043"/>
            <a:ext cx="229437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>
                <a:solidFill>
                  <a:srgbClr val="666666"/>
                </a:solidFill>
                <a:latin typeface="Georgia" panose="02040502050405020303" pitchFamily="18" charset="0"/>
              </a:rPr>
              <a:t>URL</a:t>
            </a:r>
            <a:r>
              <a:rPr lang="es-ES" sz="1100">
                <a:solidFill>
                  <a:srgbClr val="666666"/>
                </a:solidFill>
                <a:latin typeface="Georgia" panose="02040502050405020303" pitchFamily="18" charset="0"/>
              </a:rPr>
              <a:t> es una sigla del idioma inglés correspondiente a </a:t>
            </a:r>
            <a:r>
              <a:rPr lang="es-ES" sz="1100" b="1" err="1">
                <a:solidFill>
                  <a:srgbClr val="666666"/>
                </a:solidFill>
                <a:latin typeface="Georgia" panose="02040502050405020303" pitchFamily="18" charset="0"/>
              </a:rPr>
              <a:t>Uniform</a:t>
            </a:r>
            <a:r>
              <a:rPr lang="es-ES" sz="1100" b="1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es-ES" sz="1100" b="1" err="1">
                <a:solidFill>
                  <a:srgbClr val="666666"/>
                </a:solidFill>
                <a:latin typeface="Georgia" panose="02040502050405020303" pitchFamily="18" charset="0"/>
              </a:rPr>
              <a:t>Resource</a:t>
            </a:r>
            <a:r>
              <a:rPr lang="es-ES" sz="1100" b="1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es-ES" sz="1100" b="1" err="1">
                <a:solidFill>
                  <a:srgbClr val="666666"/>
                </a:solidFill>
                <a:latin typeface="Georgia" panose="02040502050405020303" pitchFamily="18" charset="0"/>
              </a:rPr>
              <a:t>Locator</a:t>
            </a:r>
            <a:r>
              <a:rPr lang="es-ES" sz="1100">
                <a:solidFill>
                  <a:srgbClr val="666666"/>
                </a:solidFill>
                <a:latin typeface="Georgia" panose="02040502050405020303" pitchFamily="18" charset="0"/>
              </a:rPr>
              <a:t> (</a:t>
            </a:r>
            <a:r>
              <a:rPr lang="es-ES" sz="1100" b="1">
                <a:solidFill>
                  <a:srgbClr val="666666"/>
                </a:solidFill>
                <a:latin typeface="Georgia" panose="02040502050405020303" pitchFamily="18" charset="0"/>
              </a:rPr>
              <a:t>Localizador Uniforme de Recursos</a:t>
            </a:r>
            <a:r>
              <a:rPr lang="es-ES" sz="1100">
                <a:solidFill>
                  <a:srgbClr val="666666"/>
                </a:solidFill>
                <a:latin typeface="Georgia" panose="02040502050405020303" pitchFamily="18" charset="0"/>
              </a:rPr>
              <a:t>).</a:t>
            </a:r>
            <a:endParaRPr lang="es-ES" sz="1100"/>
          </a:p>
        </p:txBody>
      </p:sp>
      <p:sp>
        <p:nvSpPr>
          <p:cNvPr id="10" name="CuadroTexto 9"/>
          <p:cNvSpPr txBox="1"/>
          <p:nvPr/>
        </p:nvSpPr>
        <p:spPr>
          <a:xfrm>
            <a:off x="1105156" y="2872804"/>
            <a:ext cx="2725180" cy="66674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r>
              <a:rPr lang="es-ES" sz="1100" err="1">
                <a:solidFill>
                  <a:srgbClr val="222222"/>
                </a:solidFill>
                <a:latin typeface="+mj-lt"/>
              </a:rPr>
              <a:t>Hypertext</a:t>
            </a:r>
            <a:r>
              <a:rPr lang="es-ES" sz="1400">
                <a:solidFill>
                  <a:srgbClr val="222222"/>
                </a:solidFill>
              </a:rPr>
              <a:t> </a:t>
            </a:r>
            <a:r>
              <a:rPr lang="es-ES" sz="1100">
                <a:solidFill>
                  <a:srgbClr val="222222"/>
                </a:solidFill>
                <a:latin typeface="+mj-lt"/>
              </a:rPr>
              <a:t>Transfer </a:t>
            </a:r>
            <a:r>
              <a:rPr lang="es-ES" sz="1100" err="1">
                <a:solidFill>
                  <a:srgbClr val="222222"/>
                </a:solidFill>
                <a:latin typeface="+mj-lt"/>
              </a:rPr>
              <a:t>Protocol</a:t>
            </a:r>
            <a:r>
              <a:rPr lang="es-ES" sz="1100">
                <a:solidFill>
                  <a:srgbClr val="222222"/>
                </a:solidFill>
                <a:latin typeface="+mj-lt"/>
              </a:rPr>
              <a:t> </a:t>
            </a:r>
            <a:r>
              <a:rPr lang="es-ES" sz="1100" err="1">
                <a:solidFill>
                  <a:srgbClr val="222222"/>
                </a:solidFill>
                <a:latin typeface="+mj-lt"/>
              </a:rPr>
              <a:t>Secure</a:t>
            </a:r>
            <a:endParaRPr lang="es-ES" sz="1100">
              <a:solidFill>
                <a:srgbClr val="222222"/>
              </a:solidFill>
              <a:latin typeface="+mj-lt"/>
            </a:endParaRPr>
          </a:p>
          <a:p>
            <a:pPr marL="0" indent="0">
              <a:buFont typeface="Arial" pitchFamily="34" charset="0"/>
              <a:buNone/>
            </a:pPr>
            <a:r>
              <a:rPr lang="es-ES" sz="1400">
                <a:latin typeface="Vodafone Rg" pitchFamily="34" charset="0"/>
              </a:rPr>
              <a:t>Cómo obtener la información</a:t>
            </a:r>
          </a:p>
        </p:txBody>
      </p:sp>
      <p:sp>
        <p:nvSpPr>
          <p:cNvPr id="14" name="Cerrar llave 13"/>
          <p:cNvSpPr/>
          <p:nvPr/>
        </p:nvSpPr>
        <p:spPr>
          <a:xfrm rot="5400000">
            <a:off x="2267530" y="2210967"/>
            <a:ext cx="265496" cy="914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4053657" y="2923315"/>
            <a:ext cx="1075926" cy="26549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r>
              <a:rPr lang="es-ES" sz="1400">
                <a:solidFill>
                  <a:srgbClr val="222222"/>
                </a:solidFill>
                <a:latin typeface="+mj-lt"/>
              </a:rPr>
              <a:t>Dónde buscar</a:t>
            </a:r>
            <a:endParaRPr lang="es-ES">
              <a:latin typeface="Vodafone Rg" pitchFamily="34" charset="0"/>
            </a:endParaRPr>
          </a:p>
        </p:txBody>
      </p:sp>
      <p:sp>
        <p:nvSpPr>
          <p:cNvPr id="19" name="Cerrar llave 18"/>
          <p:cNvSpPr/>
          <p:nvPr/>
        </p:nvSpPr>
        <p:spPr>
          <a:xfrm rot="5400000">
            <a:off x="4410770" y="1100627"/>
            <a:ext cx="265494" cy="31351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6151342" y="2917087"/>
            <a:ext cx="1127296" cy="30008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r>
              <a:rPr lang="es-ES" sz="1400">
                <a:solidFill>
                  <a:srgbClr val="222222"/>
                </a:solidFill>
                <a:latin typeface="+mj-lt"/>
              </a:rPr>
              <a:t>Contenido</a:t>
            </a:r>
            <a:endParaRPr lang="es-ES">
              <a:latin typeface="Vodafone Rg" pitchFamily="34" charset="0"/>
            </a:endParaRPr>
          </a:p>
        </p:txBody>
      </p:sp>
      <p:sp>
        <p:nvSpPr>
          <p:cNvPr id="21" name="Cerrar llave 20"/>
          <p:cNvSpPr/>
          <p:nvPr/>
        </p:nvSpPr>
        <p:spPr>
          <a:xfrm rot="5400000">
            <a:off x="6406682" y="2245510"/>
            <a:ext cx="300082" cy="8107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27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378"/>
            <a:fld id="{72A83A2B-3358-44F8-83A0-4598795D8FB5}" type="slidenum">
              <a:rPr lang="en-GB">
                <a:solidFill>
                  <a:srgbClr val="000000"/>
                </a:solidFill>
                <a:latin typeface="Vodafone Rg"/>
              </a:rPr>
              <a:pPr defTabSz="914378"/>
              <a:t>50</a:t>
            </a:fld>
            <a:endParaRPr lang="en-GB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9"/>
            <a:ext cx="8642351" cy="667479"/>
          </a:xfrm>
        </p:spPr>
        <p:txBody>
          <a:bodyPr/>
          <a:lstStyle/>
          <a:p>
            <a:pPr algn="ctr"/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El </a:t>
            </a:r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diseño</a:t>
            </a:r>
            <a:r>
              <a:rPr lang="en-GB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 es </a:t>
            </a:r>
            <a:r>
              <a:rPr lang="en-GB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Vodafone Rg"/>
              </a:rPr>
              <a:t>importante</a:t>
            </a:r>
            <a:endParaRPr lang="en-GB">
              <a:solidFill>
                <a:srgbClr val="FF0000"/>
              </a:solidFill>
              <a:latin typeface="+mj-lt"/>
              <a:ea typeface="Adobe Heiti Std R" panose="020B0400000000000000" pitchFamily="34" charset="-128"/>
              <a:cs typeface="Vodafone Rg"/>
            </a:endParaRPr>
          </a:p>
        </p:txBody>
      </p:sp>
      <p:pic>
        <p:nvPicPr>
          <p:cNvPr id="5122" name="Picture 2" descr="https://lh4.googleusercontent.com/Oc2PHL2wie5TX3GhqP8ceH-yapPYQPBaEsN1bC6yzLct-uwwF_yedKINmb_hO7SWoO2t5zmeGx8UP6FU9jWCa_-TlLQeXCGvHh35pB0EH8N5EBXffYgGSQApbVuVmhKcaC7-e1axM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752890"/>
            <a:ext cx="5374585" cy="371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XeE098JLc4IzQqRmJ0fWi-rUpE9hdvVQVRsGaDHFLuFXSlTlHFu4xqz86KWQ7jSD050qK1wjaVNU763_rYoh7dfxiOkjcUObzOWeV9Bre3ShFwLrqwlFMhTPpyp7WbAJsqiEG20n-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31" y="752889"/>
            <a:ext cx="6979338" cy="383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4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706463" y="2764140"/>
            <a:ext cx="1752018" cy="34900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CODE LIKE A GIRL</a:t>
            </a:r>
          </a:p>
        </p:txBody>
      </p:sp>
    </p:spTree>
    <p:extLst>
      <p:ext uri="{BB962C8B-B14F-4D97-AF65-F5344CB8AC3E}">
        <p14:creationId xmlns:p14="http://schemas.microsoft.com/office/powerpoint/2010/main" val="107638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348181" y="373836"/>
            <a:ext cx="6447638" cy="122502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chemeClr val="accent5"/>
                </a:solidFill>
                <a:latin typeface="+mj-lt"/>
                <a:ea typeface="Adobe Heiti Std R" panose="020B0400000000000000" pitchFamily="34" charset="-128"/>
              </a:rPr>
              <a:t/>
            </a:r>
            <a:br>
              <a:rPr lang="es-ES">
                <a:solidFill>
                  <a:schemeClr val="accent5"/>
                </a:solidFill>
                <a:latin typeface="+mj-lt"/>
                <a:ea typeface="Adobe Heiti Std R" panose="020B0400000000000000" pitchFamily="34" charset="-128"/>
              </a:rPr>
            </a:br>
            <a:r>
              <a:rPr lang="es-ES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</a:rPr>
              <a:t>¿Qué es y para qué nos sirve </a:t>
            </a:r>
            <a:r>
              <a:rPr lang="es-ES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</a:rPr>
              <a:t>BootStrap</a:t>
            </a:r>
            <a:r>
              <a:rPr lang="es-ES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</a:rPr>
              <a:t>?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228349" y="1849618"/>
            <a:ext cx="71007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/>
              <a:t>Bootstrap es un </a:t>
            </a:r>
            <a:r>
              <a:rPr lang="es-CO" sz="2400" b="1" err="1"/>
              <a:t>framework</a:t>
            </a:r>
            <a:r>
              <a:rPr lang="es-CO" sz="2400"/>
              <a:t> de maquetación para desarrollar sitios web, de forma rápida y sencilla.</a:t>
            </a:r>
          </a:p>
          <a:p>
            <a:pPr algn="ctr"/>
            <a:endParaRPr lang="es-CO" sz="2400"/>
          </a:p>
          <a:p>
            <a:pPr algn="ctr"/>
            <a:r>
              <a:rPr lang="es-ES" sz="2400"/>
              <a:t>Además, incluye plantillas de diseño basadas en HTML, CSS y JavaScript.</a:t>
            </a:r>
            <a:endParaRPr lang="es-CO" sz="2400"/>
          </a:p>
        </p:txBody>
      </p:sp>
    </p:spTree>
    <p:extLst>
      <p:ext uri="{BB962C8B-B14F-4D97-AF65-F5344CB8AC3E}">
        <p14:creationId xmlns:p14="http://schemas.microsoft.com/office/powerpoint/2010/main" val="3475590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8" name="Rectángulo 7"/>
          <p:cNvSpPr/>
          <p:nvPr/>
        </p:nvSpPr>
        <p:spPr>
          <a:xfrm>
            <a:off x="881189" y="1784844"/>
            <a:ext cx="64939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/>
              <a:t>“Es un e</a:t>
            </a:r>
            <a:r>
              <a:rPr lang="es-ES" sz="2400" err="1"/>
              <a:t>squema</a:t>
            </a:r>
            <a:r>
              <a:rPr lang="es-ES" sz="2400"/>
              <a:t> (un </a:t>
            </a:r>
            <a:r>
              <a:rPr lang="es-ES" sz="2400" b="1"/>
              <a:t>esqueleto</a:t>
            </a:r>
            <a:r>
              <a:rPr lang="es-ES" sz="2400"/>
              <a:t>, un </a:t>
            </a:r>
            <a:r>
              <a:rPr lang="es-ES" sz="2400" b="1"/>
              <a:t>patrón</a:t>
            </a:r>
            <a:r>
              <a:rPr lang="es-ES" sz="2400"/>
              <a:t>) para el desarrollo y/o la implementación de una aplicación</a:t>
            </a:r>
            <a:r>
              <a:rPr lang="es-CO" sz="2400"/>
              <a:t>.</a:t>
            </a:r>
          </a:p>
          <a:p>
            <a:pPr algn="ctr"/>
            <a:endParaRPr lang="es-CO" sz="2400"/>
          </a:p>
          <a:p>
            <a:pPr algn="ctr"/>
            <a:r>
              <a:rPr lang="es-CO" sz="2400"/>
              <a:t>Es una estructura que facilita el diseño y el desarrollo de aplicaciones web.”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952605" y="565398"/>
            <a:ext cx="5925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  <a:cs typeface="Adobe Arabic" panose="02040503050201020203" pitchFamily="18" charset="-78"/>
              </a:rPr>
              <a:t>¿Pero qué es un framework?</a:t>
            </a:r>
          </a:p>
        </p:txBody>
      </p:sp>
    </p:spTree>
    <p:extLst>
      <p:ext uri="{BB962C8B-B14F-4D97-AF65-F5344CB8AC3E}">
        <p14:creationId xmlns:p14="http://schemas.microsoft.com/office/powerpoint/2010/main" val="1786265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1800">
                <a:solidFill>
                  <a:srgbClr val="FF000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¿</a:t>
            </a:r>
            <a:r>
              <a:rPr lang="es-ES" sz="2400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</a:rPr>
              <a:t>Entonces qué ventajas tiene?</a:t>
            </a:r>
            <a:r>
              <a:rPr lang="es-ES" sz="2400">
                <a:solidFill>
                  <a:srgbClr val="FF0000"/>
                </a:solidFill>
                <a:latin typeface="+mj-lt"/>
              </a:rPr>
              <a:t/>
            </a:r>
            <a:br>
              <a:rPr lang="es-ES" sz="2400">
                <a:solidFill>
                  <a:srgbClr val="FF0000"/>
                </a:solidFill>
                <a:latin typeface="+mj-lt"/>
              </a:rPr>
            </a:br>
            <a:endParaRPr lang="es-E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7678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/>
              <a:t>RAPIDEZ DE DESARROLLO</a:t>
            </a:r>
          </a:p>
        </p:txBody>
      </p:sp>
    </p:spTree>
    <p:extLst>
      <p:ext uri="{BB962C8B-B14F-4D97-AF65-F5344CB8AC3E}">
        <p14:creationId xmlns:p14="http://schemas.microsoft.com/office/powerpoint/2010/main" val="4178013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000"/>
              <a:t>ORGANIZA TU WEB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4713288"/>
            <a:ext cx="412750" cy="238125"/>
          </a:xfrm>
        </p:spPr>
        <p:txBody>
          <a:bodyPr/>
          <a:lstStyle/>
          <a:p>
            <a:fld id="{72A83A2B-3358-44F8-83A0-4598795D8FB5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4294967295"/>
          </p:nvPr>
        </p:nvSpPr>
        <p:spPr>
          <a:xfrm>
            <a:off x="7010400" y="4711700"/>
            <a:ext cx="2133600" cy="239713"/>
          </a:xfrm>
        </p:spPr>
        <p:txBody>
          <a:bodyPr/>
          <a:lstStyle/>
          <a:p>
            <a:fld id="{5A61FE51-EA49-4B86-9603-A9524C08F09A}" type="datetime3">
              <a:rPr lang="en-US" smtClean="0"/>
              <a:t>16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7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12" y="169266"/>
            <a:ext cx="6339976" cy="43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87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3649" y="342604"/>
            <a:ext cx="7419753" cy="467832"/>
          </a:xfrm>
        </p:spPr>
        <p:txBody>
          <a:bodyPr/>
          <a:lstStyle/>
          <a:p>
            <a:pPr algn="ctr"/>
            <a:r>
              <a:rPr lang="en-US" altLang="es-ES">
                <a:latin typeface="+mj-lt"/>
              </a:rPr>
              <a:t>¿</a:t>
            </a:r>
            <a:r>
              <a:rPr lang="en-US" altLang="es-ES" err="1">
                <a:latin typeface="+mj-lt"/>
              </a:rPr>
              <a:t>Cómo</a:t>
            </a:r>
            <a:r>
              <a:rPr lang="en-US" altLang="es-ES">
                <a:latin typeface="+mj-lt"/>
              </a:rPr>
              <a:t> </a:t>
            </a:r>
            <a:r>
              <a:rPr lang="en-US" altLang="es-ES" err="1">
                <a:latin typeface="+mj-lt"/>
              </a:rPr>
              <a:t>empezamos</a:t>
            </a:r>
            <a:r>
              <a:rPr lang="en-US" altLang="es-ES">
                <a:latin typeface="+mj-lt"/>
              </a:rPr>
              <a:t> a </a:t>
            </a:r>
            <a:r>
              <a:rPr lang="en-US" altLang="es-ES" err="1">
                <a:latin typeface="+mj-lt"/>
              </a:rPr>
              <a:t>utilizar</a:t>
            </a:r>
            <a:r>
              <a:rPr lang="en-US" altLang="es-ES">
                <a:latin typeface="+mj-lt"/>
              </a:rPr>
              <a:t> Bootstrap?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800" y="1164150"/>
            <a:ext cx="4331809" cy="16709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CuadroTexto 8"/>
          <p:cNvSpPr txBox="1"/>
          <p:nvPr/>
        </p:nvSpPr>
        <p:spPr>
          <a:xfrm>
            <a:off x="6617185" y="4090369"/>
            <a:ext cx="774797" cy="1605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s-ES">
              <a:latin typeface="Vodafone Rg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673409" y="3742924"/>
            <a:ext cx="3673493" cy="680368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kern="120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Descargar archivos  y agregarlos a vuestro proyecto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4883737" y="3736655"/>
            <a:ext cx="3673493" cy="680368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600" kern="120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Utilizar el enlace al propio servidor (CDN)</a:t>
            </a:r>
          </a:p>
        </p:txBody>
      </p:sp>
      <p:cxnSp>
        <p:nvCxnSpPr>
          <p:cNvPr id="14" name="Conector recto de flecha 13"/>
          <p:cNvCxnSpPr>
            <a:stCxn id="11" idx="0"/>
          </p:cNvCxnSpPr>
          <p:nvPr/>
        </p:nvCxnSpPr>
        <p:spPr>
          <a:xfrm flipV="1">
            <a:off x="2510156" y="2835066"/>
            <a:ext cx="654149" cy="9078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2" idx="0"/>
            <a:endCxn id="5" idx="2"/>
          </p:cNvCxnSpPr>
          <p:nvPr/>
        </p:nvCxnSpPr>
        <p:spPr>
          <a:xfrm flipH="1" flipV="1">
            <a:off x="4778705" y="2835066"/>
            <a:ext cx="1941779" cy="9015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4" y="988219"/>
            <a:ext cx="1846847" cy="1846847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6551195" y="2658979"/>
            <a:ext cx="393414" cy="11214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s-ES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36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433054"/>
            <a:ext cx="7297457" cy="416540"/>
          </a:xfrm>
        </p:spPr>
        <p:txBody>
          <a:bodyPr/>
          <a:lstStyle/>
          <a:p>
            <a:r>
              <a:rPr lang="en-GB"/>
              <a:t>Website</a:t>
            </a: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402008" y="1362843"/>
            <a:ext cx="3021703" cy="1549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/>
              <a:t>Una colección de enlaces páginas web.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/>
              <a:t> La página de inicio (home) es </a:t>
            </a:r>
            <a:r>
              <a:rPr lang="es-ES">
                <a:solidFill>
                  <a:srgbClr val="FF0000"/>
                </a:solidFill>
              </a:rPr>
              <a:t>index.html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712" y="4432148"/>
            <a:ext cx="542925" cy="561975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76103" y="1775504"/>
            <a:ext cx="6631366" cy="25239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>
              <a:latin typeface="Vodafone Rg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84" y="968019"/>
            <a:ext cx="4376125" cy="37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8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5020139" cy="504862"/>
          </a:xfrm>
        </p:spPr>
        <p:txBody>
          <a:bodyPr/>
          <a:lstStyle/>
          <a:p>
            <a:r>
              <a:rPr lang="es-ES"/>
              <a:t>ELEMENTOS &amp; APLICACIONES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/>
              <a:t>CODE LIKE A GIRL</a:t>
            </a:r>
          </a:p>
        </p:txBody>
      </p:sp>
    </p:spTree>
    <p:extLst>
      <p:ext uri="{BB962C8B-B14F-4D97-AF65-F5344CB8AC3E}">
        <p14:creationId xmlns:p14="http://schemas.microsoft.com/office/powerpoint/2010/main" val="3041216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61</a:t>
            </a:fld>
            <a:endParaRPr lang="en-GB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288345" y="384157"/>
            <a:ext cx="5813914" cy="3866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</a:rPr>
              <a:t>¿Qué es y para qué sirve el sistema </a:t>
            </a:r>
            <a:r>
              <a:rPr lang="es-ES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</a:rPr>
              <a:t>Grid</a:t>
            </a:r>
            <a:r>
              <a:rPr lang="es-ES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</a:rPr>
              <a:t>?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48812" y="1080996"/>
            <a:ext cx="7646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/>
              <a:t>Es una estructura formada por una serie de líneas horizontales y verticales usadas para estructurar contenido.</a:t>
            </a:r>
          </a:p>
          <a:p>
            <a:pPr algn="ctr"/>
            <a:r>
              <a:rPr lang="es-ES"/>
              <a:t> Basándose en un diseño con 12 columnas, </a:t>
            </a:r>
            <a:r>
              <a:rPr lang="es-CO">
                <a:ea typeface="Adobe Heiti Std R" panose="020B0400000000000000"/>
              </a:rPr>
              <a:t>permite diseñar aplicaciones para diferentes dispositivos, como ordenadores y móviles.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49" y="2495131"/>
            <a:ext cx="3435902" cy="23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01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62</a:t>
            </a:fld>
            <a:endParaRPr lang="en-GB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71666" y="274139"/>
            <a:ext cx="7614335" cy="3866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</a:rPr>
              <a:t>¿Qué es y para qué sirve el sistema </a:t>
            </a:r>
            <a:r>
              <a:rPr lang="es-ES" err="1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</a:rPr>
              <a:t>Grid</a:t>
            </a:r>
            <a:r>
              <a:rPr lang="es-ES">
                <a:solidFill>
                  <a:srgbClr val="FF0000"/>
                </a:solidFill>
                <a:latin typeface="+mj-lt"/>
                <a:ea typeface="Adobe Heiti Std R" panose="020B0400000000000000" pitchFamily="34" charset="-128"/>
              </a:rPr>
              <a:t>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189927" y="1158312"/>
            <a:ext cx="5817671" cy="88709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fontAlgn="base"/>
            <a:r>
              <a:rPr lang="es-ES" b="1" i="1">
                <a:solidFill>
                  <a:srgbClr val="FF0000"/>
                </a:solidFill>
              </a:rPr>
              <a:t>¡IMPORTANTE! </a:t>
            </a:r>
          </a:p>
          <a:p>
            <a:pPr algn="ctr" fontAlgn="base"/>
            <a:r>
              <a:rPr lang="es-ES" sz="1400" i="1"/>
              <a:t>Las filas se deben colocar dentro de un </a:t>
            </a:r>
            <a:r>
              <a:rPr lang="es-ES" sz="1400" b="1" i="1" err="1"/>
              <a:t>container</a:t>
            </a:r>
            <a:r>
              <a:rPr lang="es-ES" sz="1400" i="1"/>
              <a:t> (ancho fijo, centrada en </a:t>
            </a:r>
          </a:p>
          <a:p>
            <a:pPr algn="ctr" fontAlgn="base"/>
            <a:r>
              <a:rPr lang="es-ES" sz="1400" i="1"/>
              <a:t>la pantalla) o </a:t>
            </a:r>
            <a:r>
              <a:rPr lang="es-ES" sz="1400" b="1" i="1" err="1"/>
              <a:t>container</a:t>
            </a:r>
            <a:r>
              <a:rPr lang="es-ES" sz="1400" b="1" i="1"/>
              <a:t>-fluid</a:t>
            </a:r>
            <a:r>
              <a:rPr lang="es-ES" sz="1400" i="1"/>
              <a:t> (ancho completo, en toda la pantalla)</a:t>
            </a:r>
          </a:p>
          <a:p>
            <a:pPr marL="0" indent="0">
              <a:buFont typeface="Arial" pitchFamily="34" charset="0"/>
              <a:buNone/>
            </a:pPr>
            <a:endParaRPr lang="es-ES" sz="1600">
              <a:latin typeface="Vodafone Rg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56" y="2775658"/>
            <a:ext cx="5426780" cy="143663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clrChange>
              <a:clrFrom>
                <a:srgbClr val="D9D9D9"/>
              </a:clrFrom>
              <a:clrTo>
                <a:srgbClr val="D9D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613" y="793186"/>
            <a:ext cx="3200443" cy="1617346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23511" y="2876459"/>
            <a:ext cx="2394192" cy="1576877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r>
              <a:rPr lang="en-US" sz="1400">
                <a:latin typeface="Vodafone Rg" pitchFamily="34" charset="0"/>
              </a:rPr>
              <a:t>&lt;div class="container&gt;</a:t>
            </a:r>
          </a:p>
          <a:p>
            <a:r>
              <a:rPr lang="en-US" sz="1400">
                <a:latin typeface="Vodafone Rg" pitchFamily="34" charset="0"/>
              </a:rPr>
              <a:t>    &lt;div class="row"&gt;</a:t>
            </a:r>
          </a:p>
          <a:p>
            <a:r>
              <a:rPr lang="en-US" sz="1400">
                <a:latin typeface="Vodafone Rg" pitchFamily="34" charset="0"/>
              </a:rPr>
              <a:t>        &lt;div class="col-md-2"&gt;&lt;/div&gt;</a:t>
            </a:r>
          </a:p>
          <a:p>
            <a:r>
              <a:rPr lang="en-US" sz="1400">
                <a:latin typeface="Vodafone Rg" pitchFamily="34" charset="0"/>
              </a:rPr>
              <a:t>        &lt;div class="col-md-8"&gt;&lt;/div&gt;</a:t>
            </a:r>
          </a:p>
          <a:p>
            <a:r>
              <a:rPr lang="en-US" sz="1400">
                <a:latin typeface="Vodafone Rg" pitchFamily="34" charset="0"/>
              </a:rPr>
              <a:t>        &lt;div class="col-md-2"&gt;&lt;/div&gt;</a:t>
            </a:r>
          </a:p>
          <a:p>
            <a:r>
              <a:rPr lang="en-US" sz="1400">
                <a:latin typeface="Vodafone Rg" pitchFamily="34" charset="0"/>
              </a:rPr>
              <a:t>    &lt;/div&gt;</a:t>
            </a:r>
          </a:p>
          <a:p>
            <a:r>
              <a:rPr lang="en-US" sz="1400">
                <a:latin typeface="Vodafone Rg" pitchFamily="34" charset="0"/>
              </a:rPr>
              <a:t>&lt;/div&gt;</a:t>
            </a:r>
            <a:endParaRPr lang="es-ES" sz="140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01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63</a:t>
            </a:fld>
            <a:endParaRPr lang="en-GB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91" y="617719"/>
            <a:ext cx="6662057" cy="3336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009109" y="183667"/>
            <a:ext cx="2844801" cy="302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es-ES" b="1">
                <a:solidFill>
                  <a:srgbClr val="FF0000"/>
                </a:solidFill>
                <a:latin typeface="Vodafone Rg" pitchFamily="34" charset="0"/>
              </a:rPr>
              <a:t>MENUS DE NAVEGACION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40" y="1853312"/>
            <a:ext cx="5243573" cy="188821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396914" y="1497235"/>
            <a:ext cx="2149224" cy="302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es-ES" b="1">
                <a:solidFill>
                  <a:srgbClr val="FF0000"/>
                </a:solidFill>
                <a:latin typeface="Vodafone Rg" pitchFamily="34" charset="0"/>
              </a:rPr>
              <a:t>CAROUSEL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681" y="4240307"/>
            <a:ext cx="6207689" cy="49379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869118" y="3870922"/>
            <a:ext cx="1278897" cy="302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es-ES" b="1">
                <a:solidFill>
                  <a:srgbClr val="FF0000"/>
                </a:solidFill>
                <a:latin typeface="Vodafone Rg" pitchFamily="34" charset="0"/>
              </a:rPr>
              <a:t>BOTONES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917" y="957406"/>
            <a:ext cx="20193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7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5" name="CuadroTexto 4"/>
          <p:cNvSpPr txBox="1"/>
          <p:nvPr/>
        </p:nvSpPr>
        <p:spPr>
          <a:xfrm>
            <a:off x="6350570" y="642557"/>
            <a:ext cx="2025613" cy="302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es-ES" b="1">
                <a:solidFill>
                  <a:srgbClr val="FF0000"/>
                </a:solidFill>
                <a:latin typeface="Vodafone Rg" pitchFamily="34" charset="0"/>
              </a:rPr>
              <a:t>TARJETAS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45360" y="3037736"/>
            <a:ext cx="1704527" cy="302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es-ES" b="1">
                <a:solidFill>
                  <a:srgbClr val="FF0000"/>
                </a:solidFill>
                <a:latin typeface="Vodafone Rg" pitchFamily="34" charset="0"/>
              </a:rPr>
              <a:t>ENCABEZADOS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362" y="794016"/>
            <a:ext cx="1704525" cy="302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 algn="ctr"/>
            <a:r>
              <a:rPr lang="es-ES" b="1">
                <a:solidFill>
                  <a:srgbClr val="FF0000"/>
                </a:solidFill>
                <a:latin typeface="Vodafone Rg" pitchFamily="34" charset="0"/>
              </a:rPr>
              <a:t>PAGINACION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570" y="1212176"/>
            <a:ext cx="2172196" cy="289626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35" y="700800"/>
            <a:ext cx="2533650" cy="5334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674" y="2528473"/>
            <a:ext cx="3118179" cy="18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32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65</a:t>
            </a:fld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 smtClean="0"/>
              <a:t>16 December 2019</a:t>
            </a:fld>
            <a:endParaRPr lang="en-GB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1183" y="-1"/>
            <a:ext cx="4732817" cy="49520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09836" cy="495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19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98250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>
          <a:xfrm>
            <a:off x="8841043" y="4713136"/>
            <a:ext cx="413410" cy="23888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6F866-3208-4CAE-936D-89A0FA18BA4C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9" name="Título 3"/>
          <p:cNvSpPr>
            <a:spLocks noGrp="1"/>
          </p:cNvSpPr>
          <p:nvPr>
            <p:ph type="title"/>
          </p:nvPr>
        </p:nvSpPr>
        <p:spPr>
          <a:xfrm>
            <a:off x="250825" y="205979"/>
            <a:ext cx="8635526" cy="339140"/>
          </a:xfrm>
        </p:spPr>
        <p:txBody>
          <a:bodyPr/>
          <a:lstStyle/>
          <a:p>
            <a:r>
              <a:rPr lang="es-ES" dirty="0"/>
              <a:t>Página Web estática vs Página web dinámica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65366" y="2418670"/>
            <a:ext cx="4011534" cy="241657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Contienen información que no cambia.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Compuestas de HTML y CSS.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" y="690212"/>
            <a:ext cx="4448348" cy="13333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34" y="1949931"/>
            <a:ext cx="4156617" cy="22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>
          <a:xfrm>
            <a:off x="8841043" y="4713136"/>
            <a:ext cx="413410" cy="23888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6F866-3208-4CAE-936D-89A0FA18BA4C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9" name="Título 3"/>
          <p:cNvSpPr>
            <a:spLocks noGrp="1"/>
          </p:cNvSpPr>
          <p:nvPr>
            <p:ph type="title"/>
          </p:nvPr>
        </p:nvSpPr>
        <p:spPr>
          <a:xfrm>
            <a:off x="250825" y="205979"/>
            <a:ext cx="8635526" cy="339140"/>
          </a:xfrm>
        </p:spPr>
        <p:txBody>
          <a:bodyPr/>
          <a:lstStyle/>
          <a:p>
            <a:r>
              <a:rPr lang="es-ES" dirty="0"/>
              <a:t>Página Web estática vs Página web dinámica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65366" y="2418670"/>
            <a:ext cx="4011534" cy="241657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Contienen información que no cambia.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Compuestas de HTML y CSS.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" y="690212"/>
            <a:ext cx="4448348" cy="13333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244" y="734297"/>
            <a:ext cx="4386012" cy="154558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67943" y="2418670"/>
            <a:ext cx="41184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Contiene información que puede cambiar.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Puede realizar operaciones e interactuar con el usuario.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Compuestas por HTML, CSS y código de programación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(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J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avascript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8198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6F866-3208-4CAE-936D-89A0FA18BA4C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lenguaje de programación?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83036" y="743940"/>
            <a:ext cx="7764517" cy="14611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 un 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hlinkClick r:id="rId3" tooltip="Lenguaje formal"/>
              </a:rPr>
              <a:t>lenguaje formal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 que </a:t>
            </a: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proporciona: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hlinkClick r:id="rId4" tooltip="Instrucción (informática)"/>
              </a:rPr>
              <a:t>I</a:t>
            </a: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hlinkClick r:id="rId4" tooltip="Instrucción (informática)"/>
              </a:rPr>
              <a:t>nstrucciones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 que permiten a un programador escribir secuencias de </a:t>
            </a: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órdenes.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hlinkClick r:id="rId5" tooltip="Algoritmo"/>
              </a:rPr>
              <a:t>Algoritmos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 </a:t>
            </a: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para controlar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el comportamiento físico y lógico de una 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  <a:hlinkClick r:id="rId6" tooltip="Computadora"/>
              </a:rPr>
              <a:t>computadora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 con el objetivo de que produzca diversas clases de datos.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319946" y="2507002"/>
            <a:ext cx="3978473" cy="403419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¿</a:t>
            </a: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Alguna sabe que es un algoritmo?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023182" y="324535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Todas habéis hecho alguna vez un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algoritmo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96912" y="3808429"/>
            <a:ext cx="7743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 </a:t>
            </a:r>
            <a:r>
              <a:rPr kumimoji="0" lang="es-ES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”Es </a:t>
            </a:r>
            <a:r>
              <a:rPr kumimoji="0" lang="es-E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un conjunto prescrito de instrucciones o reglas bien definidas, ordenadas y finitas que permiten llevar a cabo una actividad mediante pasos sucesivos”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30" y="2172067"/>
            <a:ext cx="808268" cy="10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HTML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Insert Confidentiality Level in slide footer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D6CEFD8-2158-4D47-8518-34C553163B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68357">
            <a:off x="5822185" y="2499833"/>
            <a:ext cx="854772" cy="85714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6F866-3208-4CAE-936D-89A0FA18BA4C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0825" y="205979"/>
            <a:ext cx="8635526" cy="339140"/>
          </a:xfrm>
        </p:spPr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Javascript</a:t>
            </a:r>
            <a:r>
              <a:rPr lang="es-ES" dirty="0"/>
              <a:t>?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0825" y="941809"/>
            <a:ext cx="7678972" cy="365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 el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lenguaje de programación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orientado a objetos que da vida a páginas web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7628546" y="173331"/>
            <a:ext cx="1284657" cy="743575"/>
            <a:chOff x="4945540" y="2469873"/>
            <a:chExt cx="2984257" cy="1754216"/>
          </a:xfrm>
        </p:grpSpPr>
        <p:pic>
          <p:nvPicPr>
            <p:cNvPr id="1026" name="Picture 2" descr="Resultado de imagen de icon javascrip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540" y="2469873"/>
              <a:ext cx="2984257" cy="174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n de icon javascrip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16"/>
            <a:stretch/>
          </p:blipFill>
          <p:spPr bwMode="auto">
            <a:xfrm>
              <a:off x="4945540" y="2475501"/>
              <a:ext cx="1990041" cy="174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uadroTexto 9"/>
          <p:cNvSpPr txBox="1"/>
          <p:nvPr/>
        </p:nvSpPr>
        <p:spPr>
          <a:xfrm>
            <a:off x="857166" y="1743048"/>
            <a:ext cx="7678972" cy="3592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Convierte a las páginas web en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páginas web dinámicas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, con movimiento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50825" y="2537727"/>
            <a:ext cx="4621964" cy="3983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Utiliza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funciones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y es un lenguaje estructurado</a:t>
            </a:r>
          </a:p>
        </p:txBody>
      </p:sp>
    </p:spTree>
    <p:extLst>
      <p:ext uri="{BB962C8B-B14F-4D97-AF65-F5344CB8AC3E}">
        <p14:creationId xmlns:p14="http://schemas.microsoft.com/office/powerpoint/2010/main" val="302298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6F866-3208-4CAE-936D-89A0FA18BA4C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 txBox="1">
            <a:spLocks/>
          </p:cNvSpPr>
          <p:nvPr/>
        </p:nvSpPr>
        <p:spPr>
          <a:xfrm>
            <a:off x="7016089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s-E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" name="1 CuadroTexto"/>
          <p:cNvSpPr txBox="1"/>
          <p:nvPr/>
        </p:nvSpPr>
        <p:spPr>
          <a:xfrm>
            <a:off x="2857930" y="952936"/>
            <a:ext cx="2553520" cy="362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2AA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&lt;!DOCTYPE html&gt;</a:t>
            </a: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8B4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&lt;html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lang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8B4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9700">
                    <a:lumMod val="75000"/>
                  </a:srgbClr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&lt;head&gt;</a:t>
            </a: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&lt;script&gt; </a:t>
            </a: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Aquí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ecribe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&lt;/script&gt;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ECB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B9700">
                    <a:lumMod val="75000"/>
                  </a:srgbClr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&lt;/head&gt;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&lt;body&gt;</a:t>
            </a: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&lt;script&gt; </a:t>
            </a: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Aquí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también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&lt;/script&gt; </a:t>
            </a: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&lt;/body&gt;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8B4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&lt;/html&gt;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A8B4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7" name="Llamada con línea 1 (borde y barra de énfasis) 6"/>
          <p:cNvSpPr/>
          <p:nvPr/>
        </p:nvSpPr>
        <p:spPr>
          <a:xfrm>
            <a:off x="6005512" y="587132"/>
            <a:ext cx="2397125" cy="253394"/>
          </a:xfrm>
          <a:prstGeom prst="accentBorderCallout1">
            <a:avLst>
              <a:gd name="adj1" fmla="val 54244"/>
              <a:gd name="adj2" fmla="val -7395"/>
              <a:gd name="adj3" fmla="val 188234"/>
              <a:gd name="adj4" fmla="val -58683"/>
            </a:avLst>
          </a:prstGeom>
          <a:solidFill>
            <a:schemeClr val="accent3"/>
          </a:solidFill>
          <a:ln w="25400" cap="flat" cmpd="sng" algn="ctr">
            <a:solidFill>
              <a:schemeClr val="accent3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 pitchFamily="34" charset="0"/>
                <a:ea typeface="+mn-ea"/>
                <a:cs typeface="+mn-cs"/>
              </a:rPr>
              <a:t>Versión de HTML que estamos usando</a:t>
            </a:r>
          </a:p>
        </p:txBody>
      </p:sp>
      <p:sp>
        <p:nvSpPr>
          <p:cNvPr id="8" name="Llamada con línea 1 (borde y barra de énfasis) 7"/>
          <p:cNvSpPr/>
          <p:nvPr/>
        </p:nvSpPr>
        <p:spPr>
          <a:xfrm>
            <a:off x="6317156" y="1312938"/>
            <a:ext cx="2397125" cy="253394"/>
          </a:xfrm>
          <a:prstGeom prst="accentBorderCallout1">
            <a:avLst>
              <a:gd name="adj1" fmla="val 27623"/>
              <a:gd name="adj2" fmla="val -8020"/>
              <a:gd name="adj3" fmla="val 31712"/>
              <a:gd name="adj4" fmla="val -67169"/>
            </a:avLst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 pitchFamily="34" charset="0"/>
                <a:ea typeface="+mn-ea"/>
                <a:cs typeface="+mn-cs"/>
              </a:rPr>
              <a:t>Comienzo del documento HTML</a:t>
            </a:r>
          </a:p>
        </p:txBody>
      </p:sp>
      <p:sp>
        <p:nvSpPr>
          <p:cNvPr id="9" name="Llamada con línea 1 (borde y barra de énfasis) 8"/>
          <p:cNvSpPr/>
          <p:nvPr/>
        </p:nvSpPr>
        <p:spPr>
          <a:xfrm>
            <a:off x="6317155" y="1864014"/>
            <a:ext cx="2397125" cy="708233"/>
          </a:xfrm>
          <a:prstGeom prst="accentBorderCallout1">
            <a:avLst>
              <a:gd name="adj1" fmla="val 18750"/>
              <a:gd name="adj2" fmla="val -8333"/>
              <a:gd name="adj3" fmla="val -23171"/>
              <a:gd name="adj4" fmla="val -100378"/>
            </a:avLst>
          </a:prstGeom>
          <a:solidFill>
            <a:schemeClr val="accent4">
              <a:lumMod val="75000"/>
            </a:schemeClr>
          </a:solidFill>
          <a:ln w="2540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Encabezado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 de la web. </a:t>
            </a:r>
          </a:p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Aquí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cargaremos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componentes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 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estilos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utilizados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 la web</a:t>
            </a:r>
            <a:endParaRPr kumimoji="0" lang="es-E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0" name="Llamada con línea 1 (borde y barra de énfasis) 9"/>
          <p:cNvSpPr/>
          <p:nvPr/>
        </p:nvSpPr>
        <p:spPr>
          <a:xfrm>
            <a:off x="6317157" y="2917952"/>
            <a:ext cx="2397125" cy="708233"/>
          </a:xfrm>
          <a:prstGeom prst="accentBorderCallout1">
            <a:avLst>
              <a:gd name="adj1" fmla="val 22984"/>
              <a:gd name="adj2" fmla="val -6457"/>
              <a:gd name="adj3" fmla="val 19190"/>
              <a:gd name="adj4" fmla="val -91145"/>
            </a:avLst>
          </a:prstGeom>
          <a:solidFill>
            <a:srgbClr val="00B0F0"/>
          </a:solidFill>
          <a:ln w="25400" cap="flat" cmpd="sng" algn="ctr">
            <a:solidFill>
              <a:srgbClr val="00B0F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285750" marR="0" lvl="0" indent="-285750" algn="ct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Cuerpo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de la web: </a:t>
            </a:r>
          </a:p>
          <a:p>
            <a:pPr marL="285750" marR="0" lvl="0" indent="-285750" algn="ct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Aquí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escribiremos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contenido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1" name="Llamada con línea 1 (borde y barra de énfasis) 10"/>
          <p:cNvSpPr/>
          <p:nvPr/>
        </p:nvSpPr>
        <p:spPr>
          <a:xfrm>
            <a:off x="5817526" y="4111347"/>
            <a:ext cx="2397125" cy="253394"/>
          </a:xfrm>
          <a:prstGeom prst="accentBorderCallout1">
            <a:avLst>
              <a:gd name="adj1" fmla="val 45370"/>
              <a:gd name="adj2" fmla="val -8333"/>
              <a:gd name="adj3" fmla="val 94813"/>
              <a:gd name="adj4" fmla="val -74243"/>
            </a:avLst>
          </a:prstGeom>
          <a:solidFill>
            <a:schemeClr val="accent2"/>
          </a:solidFill>
          <a:ln w="25400" cap="flat" cmpd="sng" algn="ctr">
            <a:solidFill>
              <a:schemeClr val="accent2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 pitchFamily="34" charset="0"/>
                <a:ea typeface="+mn-ea"/>
                <a:cs typeface="+mn-cs"/>
              </a:rPr>
              <a:t>Fin del documento HTML</a:t>
            </a:r>
          </a:p>
        </p:txBody>
      </p:sp>
      <p:sp>
        <p:nvSpPr>
          <p:cNvPr id="12" name="Llamada con línea 1 (borde y barra de énfasis) 11"/>
          <p:cNvSpPr/>
          <p:nvPr/>
        </p:nvSpPr>
        <p:spPr>
          <a:xfrm flipH="1">
            <a:off x="487177" y="1927760"/>
            <a:ext cx="1768837" cy="196158"/>
          </a:xfrm>
          <a:prstGeom prst="accentBorderCallout1">
            <a:avLst>
              <a:gd name="adj1" fmla="val 18750"/>
              <a:gd name="adj2" fmla="val -8333"/>
              <a:gd name="adj3" fmla="val 7396"/>
              <a:gd name="adj4" fmla="val -60548"/>
            </a:avLst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Código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js</a:t>
            </a:r>
            <a:endParaRPr kumimoji="0" lang="es-E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3" name="Llamada con línea 1 (borde y barra de énfasis) 12"/>
          <p:cNvSpPr/>
          <p:nvPr/>
        </p:nvSpPr>
        <p:spPr>
          <a:xfrm flipH="1">
            <a:off x="487178" y="3189263"/>
            <a:ext cx="1768837" cy="196158"/>
          </a:xfrm>
          <a:prstGeom prst="accentBorderCallout1">
            <a:avLst>
              <a:gd name="adj1" fmla="val 18750"/>
              <a:gd name="adj2" fmla="val -8333"/>
              <a:gd name="adj3" fmla="val 34142"/>
              <a:gd name="adj4" fmla="val -49107"/>
            </a:avLst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Código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odafone Rg"/>
                <a:ea typeface="+mn-ea"/>
                <a:cs typeface="+mn-cs"/>
              </a:rPr>
              <a:t>js</a:t>
            </a:r>
            <a:endParaRPr kumimoji="0" lang="es-E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4" name="Título 3"/>
          <p:cNvSpPr>
            <a:spLocks noGrp="1"/>
          </p:cNvSpPr>
          <p:nvPr>
            <p:ph type="title"/>
          </p:nvPr>
        </p:nvSpPr>
        <p:spPr>
          <a:xfrm>
            <a:off x="250825" y="205979"/>
            <a:ext cx="8635526" cy="339140"/>
          </a:xfrm>
        </p:spPr>
        <p:txBody>
          <a:bodyPr/>
          <a:lstStyle/>
          <a:p>
            <a:r>
              <a:rPr lang="es-ES" dirty="0"/>
              <a:t>¿Dónde introducimos el código?</a:t>
            </a:r>
          </a:p>
        </p:txBody>
      </p:sp>
    </p:spTree>
    <p:extLst>
      <p:ext uri="{BB962C8B-B14F-4D97-AF65-F5344CB8AC3E}">
        <p14:creationId xmlns:p14="http://schemas.microsoft.com/office/powerpoint/2010/main" val="139146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>
          <a:xfrm>
            <a:off x="5925238" y="4475799"/>
            <a:ext cx="2133600" cy="23888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6F866-3208-4CAE-936D-89A0FA18BA4C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¿En qué consiste este código?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94363" y="1697076"/>
            <a:ext cx="418138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&lt;script</a:t>
            </a:r>
            <a:r>
              <a:rPr kumimoji="0" lang="es-E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600" b="0" i="0" u="none" strike="noStrike" kern="1200" cap="none" spc="0" normalizeH="0" baseline="0" noProof="0" dirty="0">
              <a:ln>
                <a:noFill/>
              </a:ln>
              <a:solidFill>
                <a:srgbClr val="E6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ECB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alert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"ATENCION VENTANA DE ALERTA</a:t>
            </a:r>
            <a:r>
              <a:rPr kumimoji="0" lang="es-E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</a:t>
            </a:r>
            <a:r>
              <a:rPr kumimoji="0" lang="es-ES" alt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)</a:t>
            </a:r>
            <a:r>
              <a:rPr kumimoji="0" lang="es-ES" alt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&lt;/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script&gt;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742988" y="2047802"/>
            <a:ext cx="1816768" cy="235783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Funciones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742987" y="2418882"/>
            <a:ext cx="3877549" cy="3248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Código que hace tarea concreta y se </a:t>
            </a: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escribe en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un único sitio </a:t>
            </a:r>
            <a:endParaRPr kumimoji="0" lang="es-E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para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ser llamado muchas veces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9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>
          <a:xfrm>
            <a:off x="5925238" y="4475799"/>
            <a:ext cx="2133600" cy="23888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6F866-3208-4CAE-936D-89A0FA18BA4C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7404" y="185235"/>
            <a:ext cx="8635526" cy="215697"/>
          </a:xfrm>
        </p:spPr>
        <p:txBody>
          <a:bodyPr/>
          <a:lstStyle/>
          <a:p>
            <a:r>
              <a:rPr lang="es-ES" sz="2000" dirty="0"/>
              <a:t>¿En qué consiste este código?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16609" y="556972"/>
            <a:ext cx="4967713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&lt;script&gt;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var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B0CA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respuesta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</a:t>
            </a:r>
            <a:r>
              <a:rPr kumimoji="0" lang="es-E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if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</a:t>
            </a:r>
            <a:r>
              <a:rPr kumimoji="0" lang="es-ES" alt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confirm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"Desea Confirmar?"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))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endParaRPr kumimoji="0" lang="es-ES" altLang="es-E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{</a:t>
            </a:r>
            <a:endParaRPr kumimoji="0" lang="es-ES" alt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  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B0CA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respuesta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= "Has pulsado OK"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</a:t>
            </a:r>
            <a:r>
              <a:rPr kumimoji="0" lang="es-ES" alt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}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endParaRPr kumimoji="0" lang="es-ES" altLang="es-E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</a:t>
            </a:r>
            <a:r>
              <a:rPr kumimoji="0" lang="es-ES" altLang="es-E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lse</a:t>
            </a:r>
            <a:endParaRPr kumimoji="0" lang="es-ES" altLang="es-E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alt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{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  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B0CA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respuesta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= "Has pulsado CANCEL"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</a:t>
            </a:r>
            <a:r>
              <a:rPr kumimoji="0" lang="es-ES" alt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}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</a:t>
            </a:r>
            <a:r>
              <a:rPr kumimoji="0" lang="es-ES" alt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B97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document.getElementById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</a:t>
            </a:r>
            <a:r>
              <a:rPr kumimoji="0" lang="es-E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MensajeConfirmacion</a:t>
            </a:r>
            <a:r>
              <a:rPr kumimoji="0" lang="es-E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</a:t>
            </a:r>
            <a:r>
              <a:rPr kumimoji="0" lang="es-ES" alt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.</a:t>
            </a:r>
            <a:r>
              <a:rPr kumimoji="0" lang="es-E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innerHTML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= 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B0CA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respuesta</a:t>
            </a:r>
            <a:r>
              <a:rPr kumimoji="0" lang="es-ES" alt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600" b="0" i="0" u="none" strike="noStrike" kern="1200" cap="none" spc="0" normalizeH="0" baseline="0" noProof="0" dirty="0">
              <a:ln>
                <a:noFill/>
              </a:ln>
              <a:solidFill>
                <a:srgbClr val="E6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&lt;/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script&gt;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169573" y="906781"/>
            <a:ext cx="1816768" cy="235783"/>
          </a:xfrm>
          <a:prstGeom prst="rect">
            <a:avLst/>
          </a:prstGeom>
          <a:solidFill>
            <a:schemeClr val="accent5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Variables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169573" y="1277861"/>
            <a:ext cx="2849316" cy="3248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var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NOMBRE_DE_LA_VARIABLE = VALOR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171000" y="1911617"/>
            <a:ext cx="1816768" cy="235783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Funciones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5170999" y="2282697"/>
            <a:ext cx="3877549" cy="3248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Código que hace tarea concreta y se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escribe en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un único sitio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para ser llamado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muchas veces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169573" y="3152236"/>
            <a:ext cx="1816768" cy="235783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Condicional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69572" y="3523316"/>
            <a:ext cx="3521167" cy="78501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Ejecuta una sentencia si una condición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especificada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evaluada como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verdadera.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IF (CONDICION) {LO QUE PASA}</a:t>
            </a:r>
          </a:p>
        </p:txBody>
      </p:sp>
    </p:spTree>
    <p:extLst>
      <p:ext uri="{BB962C8B-B14F-4D97-AF65-F5344CB8AC3E}">
        <p14:creationId xmlns:p14="http://schemas.microsoft.com/office/powerpoint/2010/main" val="34568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>
          <a:xfrm>
            <a:off x="5925238" y="4475799"/>
            <a:ext cx="2133600" cy="23888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6F866-3208-4CAE-936D-89A0FA18BA4C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57984" y="84003"/>
            <a:ext cx="8635526" cy="296001"/>
          </a:xfrm>
        </p:spPr>
        <p:txBody>
          <a:bodyPr/>
          <a:lstStyle/>
          <a:p>
            <a:r>
              <a:rPr lang="es-ES" sz="2000" dirty="0"/>
              <a:t>¿En qué consiste este código?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312154"/>
            <a:ext cx="482491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&lt;script&gt;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var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respuesta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altLang="es-E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var</a:t>
            </a:r>
            <a:r>
              <a:rPr kumimoji="0" lang="es-E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alt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person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= </a:t>
            </a:r>
            <a:r>
              <a:rPr kumimoji="0" lang="es-ES" altLang="es-E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B97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prompt</a:t>
            </a:r>
            <a:r>
              <a:rPr kumimoji="0" lang="es-ES" alt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97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alt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</a:t>
            </a:r>
            <a:r>
              <a:rPr kumimoji="0" lang="es-E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Como te llamas?"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, 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"Pepito"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)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</a:t>
            </a:r>
            <a:r>
              <a:rPr kumimoji="0" lang="es-ES" alt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A8B4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if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</a:t>
            </a:r>
            <a:r>
              <a:rPr kumimoji="0" lang="es-ES" alt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person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== </a:t>
            </a:r>
            <a:r>
              <a:rPr kumimoji="0" lang="es-E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null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|| </a:t>
            </a:r>
            <a:r>
              <a:rPr kumimoji="0" lang="es-ES" alt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person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== ""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) </a:t>
            </a:r>
            <a:endParaRPr kumimoji="0" lang="es-ES" altLang="es-ES" sz="16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{</a:t>
            </a:r>
            <a:endParaRPr kumimoji="0" lang="es-ES" altLang="es-E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  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respuesta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= "El usuario pulso CANCEL"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</a:t>
            </a:r>
            <a:r>
              <a:rPr kumimoji="0" lang="es-ES" alt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}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endParaRPr kumimoji="0" lang="es-ES" altLang="es-E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A8B4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else</a:t>
            </a:r>
            <a:endParaRPr kumimoji="0" lang="es-ES" altLang="es-ES" sz="1600" b="1" i="0" u="none" strike="noStrike" kern="1200" cap="none" spc="0" normalizeH="0" baseline="0" noProof="0" dirty="0" smtClean="0">
              <a:ln>
                <a:noFill/>
              </a:ln>
              <a:solidFill>
                <a:srgbClr val="A8B4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alt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{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  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respuesta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= "Hola " + </a:t>
            </a:r>
            <a:r>
              <a:rPr kumimoji="0" lang="es-ES" alt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person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+ "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.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Que tal te va la vida?"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</a:t>
            </a:r>
            <a:r>
              <a:rPr kumimoji="0" lang="es-ES" alt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}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</a:t>
            </a:r>
            <a:r>
              <a:rPr kumimoji="0" lang="es-ES" alt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B97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document.getElementById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</a:t>
            </a:r>
            <a:r>
              <a:rPr kumimoji="0" lang="es-E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MensajeInformacion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)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.</a:t>
            </a:r>
            <a:r>
              <a:rPr kumimoji="0" lang="es-E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innerHTML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= 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B0CA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respuesta</a:t>
            </a:r>
            <a:r>
              <a:rPr kumimoji="0" lang="es-E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&lt;/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script&gt;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195515" y="906781"/>
            <a:ext cx="2070705" cy="235783"/>
          </a:xfrm>
          <a:prstGeom prst="rect">
            <a:avLst/>
          </a:prstGeom>
          <a:solidFill>
            <a:schemeClr val="accent5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Variables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195515" y="1277861"/>
            <a:ext cx="3247577" cy="3248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var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NOMBRE_DE_LA_VARIABLE = VALOR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196942" y="1911617"/>
            <a:ext cx="2070705" cy="235783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Funciones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5196942" y="2282697"/>
            <a:ext cx="3927602" cy="3248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Código que hace tarea concreta y se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escribe en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un único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sitio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para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ser llamado muchas veces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195515" y="3152236"/>
            <a:ext cx="2070705" cy="235783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Condicional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95514" y="3523316"/>
            <a:ext cx="4013335" cy="78501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Ejecuta una sentencia si una condición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especificada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evaluada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como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verdadera.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IF (CONDICION) {LO QUE PASA}</a:t>
            </a:r>
          </a:p>
        </p:txBody>
      </p:sp>
    </p:spTree>
    <p:extLst>
      <p:ext uri="{BB962C8B-B14F-4D97-AF65-F5344CB8AC3E}">
        <p14:creationId xmlns:p14="http://schemas.microsoft.com/office/powerpoint/2010/main" val="39192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>
          <a:xfrm>
            <a:off x="5925238" y="4475799"/>
            <a:ext cx="2133600" cy="23888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6F866-3208-4CAE-936D-89A0FA18BA4C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¿En qué consiste este código?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83910" y="1213243"/>
            <a:ext cx="469288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&lt;script&gt;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n-US" alt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window.open</a:t>
            </a:r>
            <a:r>
              <a:rPr kumimoji="0" lang="en-US" alt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</a:t>
            </a:r>
            <a:r>
              <a:rPr kumimoji="0" lang="en-U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"https://www.w3schools.com", "_blank", "toolbar=</a:t>
            </a:r>
            <a:r>
              <a:rPr kumimoji="0" lang="en-U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yes,scrollbars</a:t>
            </a:r>
            <a:r>
              <a:rPr kumimoji="0" lang="en-U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</a:t>
            </a:r>
            <a:r>
              <a:rPr kumimoji="0" lang="en-U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yes,resizable</a:t>
            </a:r>
            <a:r>
              <a:rPr kumimoji="0" lang="en-U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</a:t>
            </a:r>
            <a:r>
              <a:rPr kumimoji="0" lang="en-US" alt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yes,top</a:t>
            </a:r>
            <a:r>
              <a:rPr kumimoji="0" lang="en-U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=500,left=500,width=400,height=400</a:t>
            </a:r>
            <a:r>
              <a:rPr kumimoji="0" lang="en-U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</a:t>
            </a:r>
            <a:r>
              <a:rPr kumimoji="0" lang="en-US" alt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)</a:t>
            </a:r>
            <a:r>
              <a:rPr kumimoji="0" lang="en-US" alt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s-ES" sz="1600" b="0" i="0" u="none" strike="noStrike" kern="1200" cap="none" spc="0" normalizeH="0" baseline="0" noProof="0" dirty="0">
              <a:ln>
                <a:noFill/>
              </a:ln>
              <a:solidFill>
                <a:srgbClr val="E6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&lt;/</a:t>
            </a:r>
            <a:r>
              <a:rPr kumimoji="0" lang="es-ES" alt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script&gt;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052842" y="906781"/>
            <a:ext cx="1816768" cy="235783"/>
          </a:xfrm>
          <a:prstGeom prst="rect">
            <a:avLst/>
          </a:prstGeom>
          <a:solidFill>
            <a:schemeClr val="accent5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Variables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052842" y="1277861"/>
            <a:ext cx="2849316" cy="3248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var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NOMBRE_DE_LA_VARIABLE = VALOR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054269" y="1911617"/>
            <a:ext cx="1816768" cy="235783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Funciones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5060753" y="2282697"/>
            <a:ext cx="3877549" cy="3248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Código que hace tarea concreta y se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escribe en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un único sitio para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ser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llamado muchas veces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052842" y="3152236"/>
            <a:ext cx="1816768" cy="235783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Condicional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052841" y="3523316"/>
            <a:ext cx="3521167" cy="78501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Ejecuta una sentencia si una condición </a:t>
            </a: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especificada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es evaluada </a:t>
            </a:r>
            <a:endParaRPr kumimoji="0" lang="es-ES" sz="1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como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verdadera.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IF (CONDICION) {LO QUE PASA}</a:t>
            </a:r>
          </a:p>
        </p:txBody>
      </p:sp>
    </p:spTree>
    <p:extLst>
      <p:ext uri="{BB962C8B-B14F-4D97-AF65-F5344CB8AC3E}">
        <p14:creationId xmlns:p14="http://schemas.microsoft.com/office/powerpoint/2010/main" val="15301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6F866-3208-4CAE-936D-89A0FA18BA4C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0825" y="205979"/>
            <a:ext cx="8635526" cy="339140"/>
          </a:xfrm>
        </p:spPr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JQuery</a:t>
            </a:r>
            <a:r>
              <a:rPr lang="es-ES" dirty="0"/>
              <a:t>?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0825" y="941809"/>
            <a:ext cx="7678972" cy="145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JQuery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es una librería de </a:t>
            </a: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JavaScript: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Esta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librería de código </a:t>
            </a: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abierto.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Simplifica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la tarea de programar en </a:t>
            </a: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JavaScript.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</a:t>
            </a: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ermite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agregar interactividad a un sitio web sin tener conocimientos del lenguaje. 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7628546" y="173331"/>
            <a:ext cx="1284657" cy="743575"/>
            <a:chOff x="4945540" y="2469873"/>
            <a:chExt cx="2984257" cy="1754216"/>
          </a:xfrm>
        </p:grpSpPr>
        <p:pic>
          <p:nvPicPr>
            <p:cNvPr id="1026" name="Picture 2" descr="Resultado de imagen de icon javascrip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540" y="2469873"/>
              <a:ext cx="2984257" cy="174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n de icon javascrip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16"/>
            <a:stretch/>
          </p:blipFill>
          <p:spPr bwMode="auto">
            <a:xfrm>
              <a:off x="4945540" y="2475501"/>
              <a:ext cx="1990041" cy="174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ángulo 10"/>
          <p:cNvSpPr/>
          <p:nvPr/>
        </p:nvSpPr>
        <p:spPr>
          <a:xfrm>
            <a:off x="250825" y="2509623"/>
            <a:ext cx="820711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La librería es un archivo 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js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que se puede descargar desde el sitio oficial: 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https://jquery.com/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colocar en una carpeta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js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y luego vincular con una etiqueta &lt;script&gt;, por ejemplo: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&lt;script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src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="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js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/jquery-3.2.1.min.js"&gt;&lt;/script&gt;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525873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BACKUP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08406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88" y="1299846"/>
            <a:ext cx="4268879" cy="246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ángulo 12"/>
          <p:cNvSpPr/>
          <p:nvPr/>
        </p:nvSpPr>
        <p:spPr>
          <a:xfrm>
            <a:off x="5302250" y="1455419"/>
            <a:ext cx="3240998" cy="514897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302250" y="3011717"/>
            <a:ext cx="3240998" cy="45538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8FFF67-365B-4544-A256-6985CFFAD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49" y="1970317"/>
            <a:ext cx="3240999" cy="1041400"/>
          </a:xfrm>
          <a:prstGeom prst="rect">
            <a:avLst/>
          </a:prstGeom>
        </p:spPr>
      </p:pic>
      <p:sp>
        <p:nvSpPr>
          <p:cNvPr id="15" name="Título 3"/>
          <p:cNvSpPr>
            <a:spLocks noGrp="1"/>
          </p:cNvSpPr>
          <p:nvPr>
            <p:ph type="title"/>
          </p:nvPr>
        </p:nvSpPr>
        <p:spPr>
          <a:xfrm>
            <a:off x="294363" y="187839"/>
            <a:ext cx="8635526" cy="667479"/>
          </a:xfrm>
        </p:spPr>
        <p:txBody>
          <a:bodyPr/>
          <a:lstStyle/>
          <a:p>
            <a:r>
              <a:rPr lang="es-ES" dirty="0"/>
              <a:t>Saludo específico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251" y="1924051"/>
            <a:ext cx="3240998" cy="51423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47608" y="809183"/>
            <a:ext cx="37751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&lt;script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type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text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/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javascript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//Script de saludo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//Elementos que se usan: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Uso de variable/objeto hora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Uso de objeto tipo Date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Uso de directiva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if-else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Uso de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metodos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de los objetos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Uso de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funcion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alert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var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hora=new Date();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if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(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hora.getHours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() &gt; 11){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alert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("Buenas tardes\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nBienvenido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a la web de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CodeLikeAGirl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\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nDiviertete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");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else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alert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("Buenos días\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nBienvenido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a la web de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CodeLikeAGirl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\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nDiviertete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");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5984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88" y="1299846"/>
            <a:ext cx="4268879" cy="246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ángulo 12"/>
          <p:cNvSpPr/>
          <p:nvPr/>
        </p:nvSpPr>
        <p:spPr>
          <a:xfrm>
            <a:off x="5302250" y="1455419"/>
            <a:ext cx="3240998" cy="514897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302250" y="3011717"/>
            <a:ext cx="3240998" cy="45538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5" name="Título 3"/>
          <p:cNvSpPr>
            <a:spLocks noGrp="1"/>
          </p:cNvSpPr>
          <p:nvPr>
            <p:ph type="title"/>
          </p:nvPr>
        </p:nvSpPr>
        <p:spPr>
          <a:xfrm>
            <a:off x="294363" y="187839"/>
            <a:ext cx="8635526" cy="667479"/>
          </a:xfrm>
        </p:spPr>
        <p:txBody>
          <a:bodyPr/>
          <a:lstStyle/>
          <a:p>
            <a:r>
              <a:rPr lang="es-ES" dirty="0"/>
              <a:t>Twittear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51" y="1924051"/>
            <a:ext cx="3240998" cy="51423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23684" y="668566"/>
            <a:ext cx="39979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&lt;script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type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text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/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javascript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//Script formulario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//Elementos que se usan: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Creacción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de una función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Uso de variable cadena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Uso de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funcion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alert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function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twitter()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	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var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cadena;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	cadena=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prompt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("¿Que mensaje quieres mandarnos por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Twitter?","Me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gusta mucho");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	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alert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("Tu mensaje se ha enviado");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&lt;/script&gt;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599" y="3017358"/>
            <a:ext cx="479034" cy="4198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2249" y="1455419"/>
            <a:ext cx="3241000" cy="1233193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612126" y="400142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img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src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images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/twitter.jpg"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alt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="Twitter" id="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social_network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"/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onclick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="twitter()"&gt;</a:t>
            </a:r>
          </a:p>
        </p:txBody>
      </p:sp>
    </p:spTree>
    <p:extLst>
      <p:ext uri="{BB962C8B-B14F-4D97-AF65-F5344CB8AC3E}">
        <p14:creationId xmlns:p14="http://schemas.microsoft.com/office/powerpoint/2010/main" val="64731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7297457" cy="667479"/>
          </a:xfrm>
        </p:spPr>
        <p:txBody>
          <a:bodyPr/>
          <a:lstStyle/>
          <a:p>
            <a:r>
              <a:rPr lang="en-GB"/>
              <a:t> ¡¡¡ HTML !!! 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50825" y="654425"/>
            <a:ext cx="5343151" cy="3822326"/>
          </a:xfrm>
        </p:spPr>
        <p:txBody>
          <a:bodyPr/>
          <a:lstStyle/>
          <a:p>
            <a:pPr marL="0" indent="0">
              <a:spcAft>
                <a:spcPts val="300"/>
              </a:spcAft>
              <a:buNone/>
            </a:pPr>
            <a:r>
              <a:rPr lang="en-GB" sz="1500" b="1">
                <a:solidFill>
                  <a:schemeClr val="accent1"/>
                </a:solidFill>
              </a:rPr>
              <a:t>¡</a:t>
            </a:r>
            <a:r>
              <a:rPr lang="en-GB" sz="1500" b="1" err="1">
                <a:solidFill>
                  <a:schemeClr val="accent1"/>
                </a:solidFill>
              </a:rPr>
              <a:t>Comencemos</a:t>
            </a:r>
            <a:r>
              <a:rPr lang="en-GB" sz="1500" b="1">
                <a:solidFill>
                  <a:schemeClr val="accent1"/>
                </a:solidFill>
              </a:rPr>
              <a:t>!</a:t>
            </a: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0" y="4432148"/>
            <a:ext cx="542925" cy="561975"/>
          </a:xfrm>
          <a:prstGeom prst="rect">
            <a:avLst/>
          </a:prstGeom>
        </p:spPr>
      </p:pic>
      <p:pic>
        <p:nvPicPr>
          <p:cNvPr id="5122" name="Picture 2" descr="Resultado de imagen de min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79" y="786120"/>
            <a:ext cx="4813033" cy="35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5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88" y="1299846"/>
            <a:ext cx="4268879" cy="246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ángulo 12"/>
          <p:cNvSpPr/>
          <p:nvPr/>
        </p:nvSpPr>
        <p:spPr>
          <a:xfrm>
            <a:off x="5302250" y="1455419"/>
            <a:ext cx="3240998" cy="514897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302250" y="3011717"/>
            <a:ext cx="3240998" cy="45538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sp>
        <p:nvSpPr>
          <p:cNvPr id="15" name="Título 3"/>
          <p:cNvSpPr>
            <a:spLocks noGrp="1"/>
          </p:cNvSpPr>
          <p:nvPr>
            <p:ph type="title"/>
          </p:nvPr>
        </p:nvSpPr>
        <p:spPr>
          <a:xfrm>
            <a:off x="294363" y="187839"/>
            <a:ext cx="8635526" cy="667479"/>
          </a:xfrm>
        </p:spPr>
        <p:txBody>
          <a:bodyPr/>
          <a:lstStyle/>
          <a:p>
            <a:r>
              <a:rPr lang="es-ES" dirty="0" err="1"/>
              <a:t>Bonus</a:t>
            </a:r>
            <a:r>
              <a:rPr lang="es-ES" dirty="0"/>
              <a:t>. calculadora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51" y="1924051"/>
            <a:ext cx="3240998" cy="51423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40950" y="759529"/>
            <a:ext cx="41243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&lt;input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type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text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 id="arg1"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size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="1"&gt;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&lt;input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type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text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 id="arg2"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size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="1"&gt;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&lt;input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type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button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value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="Calcular!"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onclick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calc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()"&gt;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&lt;div id="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result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"&gt;&lt;/div&gt;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   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function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calc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   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var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argOne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document.getElementById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('arg1').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value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   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var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argTwo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document.getElementById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('arg2').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value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   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var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ans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=(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argOne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*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argTwo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   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document.getElementById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('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result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').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innerHTML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argOne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+ ' multiplicado por ' +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argTwo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+ ' es igual a ' +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ans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&lt;/script&gt;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149" y="2594521"/>
            <a:ext cx="27432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8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600000">
            <a:off x="4454626" y="-333825"/>
            <a:ext cx="5082811" cy="5956816"/>
          </a:xfrm>
          <a:custGeom>
            <a:avLst/>
            <a:gdLst>
              <a:gd name="connsiteX0" fmla="*/ 0 w 5158182"/>
              <a:gd name="connsiteY0" fmla="*/ 0 h 6081428"/>
              <a:gd name="connsiteX1" fmla="*/ 5158182 w 5158182"/>
              <a:gd name="connsiteY1" fmla="*/ 0 h 6081428"/>
              <a:gd name="connsiteX2" fmla="*/ 5158182 w 5158182"/>
              <a:gd name="connsiteY2" fmla="*/ 6081428 h 6081428"/>
              <a:gd name="connsiteX3" fmla="*/ 0 w 5158182"/>
              <a:gd name="connsiteY3" fmla="*/ 6081428 h 6081428"/>
              <a:gd name="connsiteX4" fmla="*/ 0 w 5158182"/>
              <a:gd name="connsiteY4" fmla="*/ 0 h 6081428"/>
              <a:gd name="connsiteX0" fmla="*/ 0 w 5158293"/>
              <a:gd name="connsiteY0" fmla="*/ 800688 h 6081428"/>
              <a:gd name="connsiteX1" fmla="*/ 5158293 w 5158293"/>
              <a:gd name="connsiteY1" fmla="*/ 0 h 6081428"/>
              <a:gd name="connsiteX2" fmla="*/ 5158293 w 5158293"/>
              <a:gd name="connsiteY2" fmla="*/ 6081428 h 6081428"/>
              <a:gd name="connsiteX3" fmla="*/ 111 w 5158293"/>
              <a:gd name="connsiteY3" fmla="*/ 6081428 h 6081428"/>
              <a:gd name="connsiteX4" fmla="*/ 0 w 5158293"/>
              <a:gd name="connsiteY4" fmla="*/ 800688 h 6081428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11 w 5158293"/>
              <a:gd name="connsiteY3" fmla="*/ 6020147 h 6020147"/>
              <a:gd name="connsiteX4" fmla="*/ 0 w 5158293"/>
              <a:gd name="connsiteY4" fmla="*/ 739407 h 6020147"/>
              <a:gd name="connsiteX0" fmla="*/ 0 w 5158293"/>
              <a:gd name="connsiteY0" fmla="*/ 739407 h 6020147"/>
              <a:gd name="connsiteX1" fmla="*/ 4200223 w 5158293"/>
              <a:gd name="connsiteY1" fmla="*/ 0 h 6020147"/>
              <a:gd name="connsiteX2" fmla="*/ 5158293 w 5158293"/>
              <a:gd name="connsiteY2" fmla="*/ 6020147 h 6020147"/>
              <a:gd name="connsiteX3" fmla="*/ 15857 w 5158293"/>
              <a:gd name="connsiteY3" fmla="*/ 5956816 h 6020147"/>
              <a:gd name="connsiteX4" fmla="*/ 0 w 5158293"/>
              <a:gd name="connsiteY4" fmla="*/ 739407 h 6020147"/>
              <a:gd name="connsiteX0" fmla="*/ 0 w 5069759"/>
              <a:gd name="connsiteY0" fmla="*/ 739407 h 5956816"/>
              <a:gd name="connsiteX1" fmla="*/ 4200223 w 5069759"/>
              <a:gd name="connsiteY1" fmla="*/ 0 h 5956816"/>
              <a:gd name="connsiteX2" fmla="*/ 5069759 w 5069759"/>
              <a:gd name="connsiteY2" fmla="*/ 5060153 h 5956816"/>
              <a:gd name="connsiteX3" fmla="*/ 15857 w 5069759"/>
              <a:gd name="connsiteY3" fmla="*/ 5956816 h 5956816"/>
              <a:gd name="connsiteX4" fmla="*/ 0 w 5069759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  <a:gd name="connsiteX0" fmla="*/ 0 w 5082811"/>
              <a:gd name="connsiteY0" fmla="*/ 739407 h 5956816"/>
              <a:gd name="connsiteX1" fmla="*/ 4200223 w 5082811"/>
              <a:gd name="connsiteY1" fmla="*/ 0 h 5956816"/>
              <a:gd name="connsiteX2" fmla="*/ 5082811 w 5082811"/>
              <a:gd name="connsiteY2" fmla="*/ 5057852 h 5956816"/>
              <a:gd name="connsiteX3" fmla="*/ 15857 w 5082811"/>
              <a:gd name="connsiteY3" fmla="*/ 5956816 h 5956816"/>
              <a:gd name="connsiteX4" fmla="*/ 0 w 5082811"/>
              <a:gd name="connsiteY4" fmla="*/ 739407 h 5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2811" h="5956816">
                <a:moveTo>
                  <a:pt x="0" y="739407"/>
                </a:moveTo>
                <a:lnTo>
                  <a:pt x="4200223" y="0"/>
                </a:lnTo>
                <a:cubicBezTo>
                  <a:pt x="4532630" y="2004415"/>
                  <a:pt x="4745029" y="3061113"/>
                  <a:pt x="5082811" y="5057852"/>
                </a:cubicBezTo>
                <a:lnTo>
                  <a:pt x="15857" y="5956816"/>
                </a:lnTo>
                <a:cubicBezTo>
                  <a:pt x="10571" y="4217680"/>
                  <a:pt x="5286" y="2478543"/>
                  <a:pt x="0" y="739407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E9545-EB61-4270-ADFD-F577805ECB44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 December 2019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pic>
        <p:nvPicPr>
          <p:cNvPr id="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88" y="1299846"/>
            <a:ext cx="4268879" cy="246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ángulo 12"/>
          <p:cNvSpPr/>
          <p:nvPr/>
        </p:nvSpPr>
        <p:spPr>
          <a:xfrm>
            <a:off x="5302250" y="1455419"/>
            <a:ext cx="3240998" cy="514897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302250" y="3011717"/>
            <a:ext cx="3240998" cy="45538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7" name="Picture 8" descr="New_VF_Icon_RGB_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8FFF67-365B-4544-A256-6985CFFAD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49" y="1970317"/>
            <a:ext cx="3240999" cy="1041400"/>
          </a:xfrm>
          <a:prstGeom prst="rect">
            <a:avLst/>
          </a:prstGeom>
        </p:spPr>
      </p:pic>
      <p:sp>
        <p:nvSpPr>
          <p:cNvPr id="15" name="Título 3"/>
          <p:cNvSpPr>
            <a:spLocks noGrp="1"/>
          </p:cNvSpPr>
          <p:nvPr>
            <p:ph type="title"/>
          </p:nvPr>
        </p:nvSpPr>
        <p:spPr>
          <a:xfrm>
            <a:off x="294363" y="187839"/>
            <a:ext cx="8635526" cy="667479"/>
          </a:xfrm>
        </p:spPr>
        <p:txBody>
          <a:bodyPr/>
          <a:lstStyle/>
          <a:p>
            <a:r>
              <a:rPr lang="es-ES" dirty="0" err="1"/>
              <a:t>Googlechart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251" y="1924051"/>
            <a:ext cx="3240998" cy="51423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2251" y="1455419"/>
            <a:ext cx="3237322" cy="20116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970577" y="4139168"/>
            <a:ext cx="2333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&lt;div id="grafica"&gt;&lt;/div&gt;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79592" y="530712"/>
            <a:ext cx="656363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&lt;script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type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="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text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/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javascript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//Script de uso de librerías, elementos que se usan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Uso de las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libreriás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y métodos, uso de funciones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Load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the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Visualization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API and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the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corechart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package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google.charts.load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('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current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', {'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packages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':['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corechart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']});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// Set a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callback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to run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when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the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Google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Visualization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API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loaded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google.charts.setOnLoadCallback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drawChart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//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Callback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that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creates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and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populates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a data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table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//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instantiates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the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pie chart,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passes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the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data and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draws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it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function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drawChart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Create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the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data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table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var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data = new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google.visualization.DataTable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data.addColumn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('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string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', 'Edades');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data.addColumn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('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number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', '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Slices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');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data.addRows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	['12-14 Años', 84],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	['15 Años', 64],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	['16 Años',73],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	['17 Años', 80],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	['18 Años', 93]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	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Set chart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options</a:t>
            </a: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var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options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= {'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title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':'Grupos de edades','width':400,'height':260};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//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Instantiate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and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draw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our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chart,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passing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some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options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var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chart = new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google.visualization.PieChart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document.getElementById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('grafica'));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chart.draw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(data, </a:t>
            </a:r>
            <a:r>
              <a:rPr kumimoji="0" lang="es-E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options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82526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82</a:t>
            </a:fld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 smtClean="0"/>
              <a:t>16 December 2019</a:t>
            </a:fld>
            <a:endParaRPr lang="en-GB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0825" y="205979"/>
            <a:ext cx="8635526" cy="339140"/>
          </a:xfrm>
        </p:spPr>
        <p:txBody>
          <a:bodyPr/>
          <a:lstStyle/>
          <a:p>
            <a:r>
              <a:rPr lang="es-ES"/>
              <a:t>¿Qué es </a:t>
            </a:r>
            <a:r>
              <a:rPr lang="es-ES" err="1"/>
              <a:t>JQuery</a:t>
            </a:r>
            <a:r>
              <a:rPr lang="es-ES"/>
              <a:t>?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0825" y="941809"/>
            <a:ext cx="7678972" cy="14592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err="1">
                <a:latin typeface="Vodafone Rg" pitchFamily="34" charset="0"/>
              </a:rPr>
              <a:t>JQuery</a:t>
            </a:r>
            <a:r>
              <a:rPr lang="es-ES">
                <a:latin typeface="Vodafone Rg" pitchFamily="34" charset="0"/>
              </a:rPr>
              <a:t> es una librería de JavaScript (JavaScript es un lenguaje de programación muy usado en desarrollo web). Esta librería de código abierto, simplifica la tarea de programar en JavaScript y permite agregar interactividad a un sitio web sin tener conocimientos del lenguaje. 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7628546" y="173331"/>
            <a:ext cx="1284657" cy="743575"/>
            <a:chOff x="4945540" y="2469873"/>
            <a:chExt cx="2984257" cy="1754216"/>
          </a:xfrm>
        </p:grpSpPr>
        <p:pic>
          <p:nvPicPr>
            <p:cNvPr id="1026" name="Picture 2" descr="Resultado de imagen de icon javascrip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540" y="2469873"/>
              <a:ext cx="2984257" cy="174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Resultado de imagen de icon javascrip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16"/>
            <a:stretch/>
          </p:blipFill>
          <p:spPr bwMode="auto">
            <a:xfrm>
              <a:off x="4945540" y="2475501"/>
              <a:ext cx="1990041" cy="174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ángulo 8"/>
          <p:cNvSpPr/>
          <p:nvPr/>
        </p:nvSpPr>
        <p:spPr>
          <a:xfrm>
            <a:off x="4204819" y="4238155"/>
            <a:ext cx="1605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>
                <a:hlinkClick r:id="rId4"/>
              </a:rPr>
              <a:t>https://jquery.com/</a:t>
            </a:r>
            <a:endParaRPr lang="es-ES" sz="1400"/>
          </a:p>
        </p:txBody>
      </p:sp>
      <p:sp>
        <p:nvSpPr>
          <p:cNvPr id="11" name="Rectángulo 10"/>
          <p:cNvSpPr/>
          <p:nvPr/>
        </p:nvSpPr>
        <p:spPr>
          <a:xfrm>
            <a:off x="175874" y="2235829"/>
            <a:ext cx="820711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>
                <a:latin typeface="Vodafone Rg" pitchFamily="34" charset="0"/>
              </a:rPr>
              <a:t>La librería es un archivo .</a:t>
            </a:r>
            <a:r>
              <a:rPr lang="es-ES" err="1">
                <a:latin typeface="Vodafone Rg" pitchFamily="34" charset="0"/>
              </a:rPr>
              <a:t>js</a:t>
            </a:r>
            <a:r>
              <a:rPr lang="es-ES">
                <a:latin typeface="Vodafone Rg" pitchFamily="34" charset="0"/>
              </a:rPr>
              <a:t> que se puede descargar desde el sitio oficial: </a:t>
            </a:r>
            <a:r>
              <a:rPr lang="es-ES" b="1">
                <a:latin typeface="Vodafone Rg" pitchFamily="34" charset="0"/>
              </a:rPr>
              <a:t>https://jquery.com/ </a:t>
            </a:r>
            <a:r>
              <a:rPr lang="es-ES">
                <a:latin typeface="Vodafone Rg" pitchFamily="34" charset="0"/>
              </a:rPr>
              <a:t>colocar en una carpeta </a:t>
            </a:r>
            <a:r>
              <a:rPr lang="es-ES" err="1">
                <a:latin typeface="Vodafone Rg" pitchFamily="34" charset="0"/>
              </a:rPr>
              <a:t>js</a:t>
            </a:r>
            <a:r>
              <a:rPr lang="es-ES">
                <a:latin typeface="Vodafone Rg" pitchFamily="34" charset="0"/>
              </a:rPr>
              <a:t> y luego vincular con una etiqueta &lt;script&gt;, por ejemplo: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>
              <a:latin typeface="Vodafone Rg" pitchFamily="34" charset="0"/>
            </a:endParaRPr>
          </a:p>
          <a:p>
            <a:pPr marL="12001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200">
                <a:latin typeface="Vodafone Rg" pitchFamily="34" charset="0"/>
              </a:rPr>
              <a:t>&lt;script </a:t>
            </a:r>
            <a:r>
              <a:rPr lang="es-ES" sz="1200" err="1">
                <a:latin typeface="Vodafone Rg" pitchFamily="34" charset="0"/>
              </a:rPr>
              <a:t>src</a:t>
            </a:r>
            <a:r>
              <a:rPr lang="es-ES" sz="1200">
                <a:latin typeface="Vodafone Rg" pitchFamily="34" charset="0"/>
              </a:rPr>
              <a:t>="</a:t>
            </a:r>
            <a:r>
              <a:rPr lang="es-ES" sz="1200" err="1">
                <a:latin typeface="Vodafone Rg" pitchFamily="34" charset="0"/>
              </a:rPr>
              <a:t>js</a:t>
            </a:r>
            <a:r>
              <a:rPr lang="es-ES" sz="1200">
                <a:latin typeface="Vodafone Rg" pitchFamily="34" charset="0"/>
              </a:rPr>
              <a:t>/jquery-3.2.1.min.js"&gt;&lt;/script&gt;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747099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892925" cy="667479"/>
          </a:xfrm>
        </p:spPr>
        <p:txBody>
          <a:bodyPr/>
          <a:lstStyle/>
          <a:p>
            <a:r>
              <a:rPr lang="en-GB"/>
              <a:t>¿</a:t>
            </a:r>
            <a:r>
              <a:rPr lang="en-GB" err="1"/>
              <a:t>Qué</a:t>
            </a:r>
            <a:r>
              <a:rPr lang="en-GB"/>
              <a:t> </a:t>
            </a:r>
            <a:r>
              <a:rPr lang="en-GB" err="1"/>
              <a:t>es</a:t>
            </a:r>
            <a:r>
              <a:rPr lang="en-GB"/>
              <a:t> </a:t>
            </a:r>
            <a:r>
              <a:rPr lang="en-GB" err="1"/>
              <a:t>esto</a:t>
            </a:r>
            <a:r>
              <a:rPr lang="en-GB"/>
              <a:t> de HTML: Hyper Text </a:t>
            </a:r>
            <a:r>
              <a:rPr lang="en-GB" err="1"/>
              <a:t>Markup</a:t>
            </a:r>
            <a:r>
              <a:rPr lang="en-GB"/>
              <a:t> Language?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83A2B-3358-44F8-83A0-4598795D8FB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>
          <a:xfrm>
            <a:off x="250825" y="2027917"/>
            <a:ext cx="7131050" cy="709613"/>
          </a:xfrm>
        </p:spPr>
        <p:txBody>
          <a:bodyPr anchor="ctr"/>
          <a:lstStyle/>
          <a:p>
            <a:pPr marL="137795" indent="-137795"/>
            <a:endParaRPr lang="es-ES">
              <a:latin typeface="+mj-lt"/>
            </a:endParaRPr>
          </a:p>
          <a:p>
            <a:pPr marL="137795" indent="-137795"/>
            <a:r>
              <a:rPr lang="es-ES">
                <a:latin typeface="+mj-lt"/>
              </a:rPr>
              <a:t>  HTML es un lenguaje descriptivo con una serie de </a:t>
            </a:r>
            <a:r>
              <a:rPr lang="es-E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etiquetas </a:t>
            </a:r>
            <a:r>
              <a:rPr lang="es-ES">
                <a:latin typeface="+mj-lt"/>
              </a:rPr>
              <a:t>que tendremos    que conocer y saber utilizar</a:t>
            </a:r>
          </a:p>
          <a:p>
            <a:pPr marL="137795" indent="-137795"/>
            <a:endParaRPr lang="es-ES">
              <a:latin typeface="+mj-lt"/>
            </a:endParaRPr>
          </a:p>
          <a:p>
            <a:pPr marL="137795" indent="-137795"/>
            <a:endParaRPr lang="es-ES">
              <a:solidFill>
                <a:srgbClr val="000000"/>
              </a:solidFill>
              <a:latin typeface="+mj-lt"/>
            </a:endParaRPr>
          </a:p>
          <a:p>
            <a:pPr marL="137795" indent="-137795"/>
            <a:endParaRPr lang="es-ES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3015253" y="3222460"/>
            <a:ext cx="2861280" cy="1704892"/>
            <a:chOff x="6433366" y="2785247"/>
            <a:chExt cx="2459809" cy="1607538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3366" y="2785247"/>
              <a:ext cx="2459809" cy="1607538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543598" y="3194640"/>
              <a:ext cx="2174487" cy="966159"/>
            </a:xfrm>
            <a:prstGeom prst="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odafone Rg" pitchFamily="34" charset="0"/>
                </a:rPr>
                <a:t>Básicamente esto es todo lo que vas a necesitar</a:t>
              </a:r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2463299" y="655289"/>
            <a:ext cx="6429876" cy="1023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/>
              <a:t>Es el </a:t>
            </a:r>
            <a:r>
              <a:rPr lang="es-E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primer lenguaje </a:t>
            </a:r>
            <a:r>
              <a:rPr lang="es-ES"/>
              <a:t>que una persona debe conocer si desea comenzar a realizar páginas web.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>
              <a:latin typeface="Vodafone Rg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t="3189"/>
          <a:stretch/>
        </p:blipFill>
        <p:spPr>
          <a:xfrm>
            <a:off x="7143750" y="1409069"/>
            <a:ext cx="1341437" cy="97274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22476" y="2450926"/>
            <a:ext cx="6429876" cy="10076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/>
              <a:t>HTML define la </a:t>
            </a:r>
            <a:r>
              <a:rPr lang="es-E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estructura y contenido </a:t>
            </a:r>
            <a:r>
              <a:rPr lang="es-ES"/>
              <a:t>que debe tener una página web. P</a:t>
            </a:r>
            <a:r>
              <a:rPr lang="es-ES">
                <a:solidFill>
                  <a:srgbClr val="000000"/>
                </a:solidFill>
              </a:rPr>
              <a:t>ero no define el estilo visual que tendrá, para eso se usará CSS.</a:t>
            </a:r>
          </a:p>
          <a:p>
            <a:pPr marL="0" indent="0">
              <a:buFont typeface="Arial" pitchFamily="34" charset="0"/>
              <a:buNone/>
            </a:pPr>
            <a:endParaRPr lang="es-ES">
              <a:latin typeface="Vodafone Rg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99" y="544706"/>
            <a:ext cx="1704629" cy="1134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1537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ppt/theme/themeOverride2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BB3D1B3A9C934A8B795707C4BDDE11" ma:contentTypeVersion="11" ma:contentTypeDescription="Create a new document." ma:contentTypeScope="" ma:versionID="06454755d283b544daa87c5407dc617c">
  <xsd:schema xmlns:xsd="http://www.w3.org/2001/XMLSchema" xmlns:xs="http://www.w3.org/2001/XMLSchema" xmlns:p="http://schemas.microsoft.com/office/2006/metadata/properties" xmlns:ns3="5e5e4690-d198-4c7c-b9ab-a444b3dbbe7b" xmlns:ns4="54fcf04f-3883-4655-aed6-301bbe46c575" targetNamespace="http://schemas.microsoft.com/office/2006/metadata/properties" ma:root="true" ma:fieldsID="c9dc45081c8a7923e0a836fe80bddf44" ns3:_="" ns4:_="">
    <xsd:import namespace="5e5e4690-d198-4c7c-b9ab-a444b3dbbe7b"/>
    <xsd:import namespace="54fcf04f-3883-4655-aed6-301bbe46c5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5e4690-d198-4c7c-b9ab-a444b3dbbe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fcf04f-3883-4655-aed6-301bbe46c5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E39160-F190-4FB8-846F-CF3CC754352C}">
  <ds:schemaRefs>
    <ds:schemaRef ds:uri="54fcf04f-3883-4655-aed6-301bbe46c575"/>
    <ds:schemaRef ds:uri="5e5e4690-d198-4c7c-b9ab-a444b3dbbe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C5BA5C9-CDA9-41BE-9A3D-7DC907E6C770}">
  <ds:schemaRefs>
    <ds:schemaRef ds:uri="http://schemas.microsoft.com/office/2006/metadata/properties"/>
    <ds:schemaRef ds:uri="5e5e4690-d198-4c7c-b9ab-a444b3dbbe7b"/>
    <ds:schemaRef ds:uri="http://purl.org/dc/terms/"/>
    <ds:schemaRef ds:uri="http://purl.org/dc/dcmitype/"/>
    <ds:schemaRef ds:uri="http://schemas.microsoft.com/office/2006/documentManagement/types"/>
    <ds:schemaRef ds:uri="54fcf04f-3883-4655-aed6-301bbe46c575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501C830C-1D62-4A2C-A867-5F012D1CDA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2632</Words>
  <Application>Microsoft Office PowerPoint</Application>
  <PresentationFormat>Presentación en pantalla (16:9)</PresentationFormat>
  <Paragraphs>838</Paragraphs>
  <Slides>82</Slides>
  <Notes>42</Notes>
  <HiddenSlides>0</HiddenSlides>
  <MMClips>0</MMClips>
  <ScaleCrop>false</ScaleCrop>
  <HeadingPairs>
    <vt:vector size="8" baseType="variant">
      <vt:variant>
        <vt:lpstr>Fuentes usadas</vt:lpstr>
      </vt:variant>
      <vt:variant>
        <vt:i4>14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100" baseType="lpstr">
      <vt:lpstr>Adobe Arabic</vt:lpstr>
      <vt:lpstr>Adobe Heiti Std R</vt:lpstr>
      <vt:lpstr>Arial</vt:lpstr>
      <vt:lpstr>Calibri</vt:lpstr>
      <vt:lpstr>Calibri Light</vt:lpstr>
      <vt:lpstr>Comic Sans MS</vt:lpstr>
      <vt:lpstr>Consolas</vt:lpstr>
      <vt:lpstr>Georgia</vt:lpstr>
      <vt:lpstr>Lato</vt:lpstr>
      <vt:lpstr>Noto Serif</vt:lpstr>
      <vt:lpstr>OpenSans-Bold</vt:lpstr>
      <vt:lpstr>Times New Roman</vt:lpstr>
      <vt:lpstr>Vodafone Rg</vt:lpstr>
      <vt:lpstr>Wingdings</vt:lpstr>
      <vt:lpstr>Vodafone</vt:lpstr>
      <vt:lpstr>1_Vodafone</vt:lpstr>
      <vt:lpstr>Office Theme</vt:lpstr>
      <vt:lpstr>Document</vt:lpstr>
      <vt:lpstr>¡¡¡BIENVENIDAS!!!</vt:lpstr>
      <vt:lpstr> Objetivo:</vt:lpstr>
      <vt:lpstr> ¿Por qué CODE LIKE A GIRL?</vt:lpstr>
      <vt:lpstr> Lenguajes</vt:lpstr>
      <vt:lpstr> Anatomía de una URL</vt:lpstr>
      <vt:lpstr>Website</vt:lpstr>
      <vt:lpstr>HTML</vt:lpstr>
      <vt:lpstr> ¡¡¡ HTML !!! </vt:lpstr>
      <vt:lpstr>¿Qué es esto de HTML: Hyper Text Markup Language?</vt:lpstr>
      <vt:lpstr>Estructura base de un documento HTML</vt:lpstr>
      <vt:lpstr>La sección HEAD y la sección BODY</vt:lpstr>
      <vt:lpstr>Recuerda….</vt:lpstr>
      <vt:lpstr>HTML -  Cabecera/Cuerpo (Texto)</vt:lpstr>
      <vt:lpstr>HTML  - Incluir Imagen</vt:lpstr>
      <vt:lpstr>HTML  - Listas</vt:lpstr>
      <vt:lpstr>HTML Divisiones</vt:lpstr>
      <vt:lpstr>HTML inserta un video</vt:lpstr>
      <vt:lpstr>¿ARE YOU READY?</vt:lpstr>
      <vt:lpstr>CSS</vt:lpstr>
      <vt:lpstr>¿Qué es CSS?</vt:lpstr>
      <vt:lpstr>¿Qué es CSS?</vt:lpstr>
      <vt:lpstr>Estructura de un documento CSS</vt:lpstr>
      <vt:lpstr>¿Qué son los selectores?</vt:lpstr>
      <vt:lpstr>¿Cómo añadir una archivo CSS a HTML?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Incluyendo CSS en nuestro ejemplo HTML</vt:lpstr>
      <vt:lpstr>CSS link</vt:lpstr>
      <vt:lpstr>Modificando el archivo CSS</vt:lpstr>
      <vt:lpstr>CSS por etiqueta HTML</vt:lpstr>
      <vt:lpstr>CSS por clase</vt:lpstr>
      <vt:lpstr>CSS por identificador único</vt:lpstr>
      <vt:lpstr>Reutilizando código</vt:lpstr>
      <vt:lpstr>Reutilizando código</vt:lpstr>
      <vt:lpstr>Un ejemplo con un poco más de código CSS:</vt:lpstr>
      <vt:lpstr>Experiencia de Usuario UX</vt:lpstr>
      <vt:lpstr>¿Qué es UX?</vt:lpstr>
      <vt:lpstr>User Experience NO es User Interface</vt:lpstr>
      <vt:lpstr>¿Cuál es el proceso?</vt:lpstr>
      <vt:lpstr>Problemas</vt:lpstr>
      <vt:lpstr>Creer que somos igual que los usuarios</vt:lpstr>
      <vt:lpstr>Hacer leer al usuario</vt:lpstr>
      <vt:lpstr>Pensar que todo lo que hacemos es perfecto</vt:lpstr>
      <vt:lpstr>No pensar</vt:lpstr>
      <vt:lpstr>El diseño es importante</vt:lpstr>
      <vt:lpstr>Presentación de PowerPoint</vt:lpstr>
      <vt:lpstr>Presentación de PowerPoint</vt:lpstr>
      <vt:lpstr>Presentación de PowerPoint</vt:lpstr>
      <vt:lpstr>Presentación de PowerPoint</vt:lpstr>
      <vt:lpstr>¿Entonces qué ventajas tiene? </vt:lpstr>
      <vt:lpstr>RAPIDEZ DE DESARROLLO</vt:lpstr>
      <vt:lpstr>ORGANIZA TU WEB</vt:lpstr>
      <vt:lpstr>Presentación de PowerPoint</vt:lpstr>
      <vt:lpstr>¿Cómo empezamos a utilizar Bootstrap?</vt:lpstr>
      <vt:lpstr>ELEMENTOS &amp; APLICACIONES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JavaScript</vt:lpstr>
      <vt:lpstr>Página Web estática vs Página web dinámica</vt:lpstr>
      <vt:lpstr>Página Web estática vs Página web dinámica</vt:lpstr>
      <vt:lpstr>¿Qué es un lenguaje de programación?</vt:lpstr>
      <vt:lpstr>¿Qué es Javascript?</vt:lpstr>
      <vt:lpstr>¿Dónde introducimos el código?</vt:lpstr>
      <vt:lpstr>¿En qué consiste este código?</vt:lpstr>
      <vt:lpstr>¿En qué consiste este código?</vt:lpstr>
      <vt:lpstr>¿En qué consiste este código?</vt:lpstr>
      <vt:lpstr>¿En qué consiste este código?</vt:lpstr>
      <vt:lpstr>¿Qué es JQuery?</vt:lpstr>
      <vt:lpstr>BACKUP</vt:lpstr>
      <vt:lpstr>Saludo específico</vt:lpstr>
      <vt:lpstr>Twittear</vt:lpstr>
      <vt:lpstr>Bonus. calculadora</vt:lpstr>
      <vt:lpstr>Googlechart</vt:lpstr>
      <vt:lpstr>¿Qué es JQuery?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16x9 PowerPoint Template &amp; Usage</dc:title>
  <dc:creator/>
  <cp:lastModifiedBy/>
  <cp:revision>1</cp:revision>
  <cp:lastPrinted>2011-08-30T12:20:26Z</cp:lastPrinted>
  <dcterms:created xsi:type="dcterms:W3CDTF">2013-08-14T12:09:46Z</dcterms:created>
  <dcterms:modified xsi:type="dcterms:W3CDTF">2019-12-16T11:10:06Z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0x01010061BB3D1B3A9C934A8B795707C4BDDE11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Owner">
    <vt:lpwstr>ignacio.stihl@vodafone.com</vt:lpwstr>
  </property>
  <property fmtid="{D5CDD505-2E9C-101B-9397-08002B2CF9AE}" pid="7" name="MSIP_Label_0359f705-2ba0-454b-9cfc-6ce5bcaac040_SetDate">
    <vt:lpwstr>2019-05-17T10:21:36.7947428Z</vt:lpwstr>
  </property>
  <property fmtid="{D5CDD505-2E9C-101B-9397-08002B2CF9AE}" pid="8" name="MSIP_Label_0359f705-2ba0-454b-9cfc-6ce5bcaac040_Name">
    <vt:lpwstr>C2 General</vt:lpwstr>
  </property>
  <property fmtid="{D5CDD505-2E9C-101B-9397-08002B2CF9AE}" pid="9" name="MSIP_Label_0359f705-2ba0-454b-9cfc-6ce5bcaac040_Application">
    <vt:lpwstr>Microsoft Azure Information Protection</vt:lpwstr>
  </property>
  <property fmtid="{D5CDD505-2E9C-101B-9397-08002B2CF9AE}" pid="10" name="MSIP_Label_0359f705-2ba0-454b-9cfc-6ce5bcaac040_Extended_MSFT_Method">
    <vt:lpwstr>Automatic</vt:lpwstr>
  </property>
  <property fmtid="{D5CDD505-2E9C-101B-9397-08002B2CF9AE}" pid="11" name="Sensitivity">
    <vt:lpwstr>C2 General</vt:lpwstr>
  </property>
</Properties>
</file>